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34"/>
  </p:notesMasterIdLst>
  <p:handoutMasterIdLst>
    <p:handoutMasterId r:id="rId35"/>
  </p:handoutMasterIdLst>
  <p:sldIdLst>
    <p:sldId id="564" r:id="rId2"/>
    <p:sldId id="553" r:id="rId3"/>
    <p:sldId id="580" r:id="rId4"/>
    <p:sldId id="570" r:id="rId5"/>
    <p:sldId id="259" r:id="rId6"/>
    <p:sldId id="581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606" r:id="rId17"/>
    <p:sldId id="591" r:id="rId18"/>
    <p:sldId id="592" r:id="rId19"/>
    <p:sldId id="593" r:id="rId20"/>
    <p:sldId id="594" r:id="rId21"/>
    <p:sldId id="595" r:id="rId22"/>
    <p:sldId id="596" r:id="rId23"/>
    <p:sldId id="597" r:id="rId24"/>
    <p:sldId id="598" r:id="rId25"/>
    <p:sldId id="272" r:id="rId26"/>
    <p:sldId id="599" r:id="rId27"/>
    <p:sldId id="600" r:id="rId28"/>
    <p:sldId id="601" r:id="rId29"/>
    <p:sldId id="602" r:id="rId30"/>
    <p:sldId id="603" r:id="rId31"/>
    <p:sldId id="605" r:id="rId32"/>
    <p:sldId id="604" r:id="rId33"/>
  </p:sldIdLst>
  <p:sldSz cx="24382413" cy="13716000"/>
  <p:notesSz cx="6858000" cy="9144000"/>
  <p:defaultTextStyle>
    <a:defPPr>
      <a:defRPr lang="ru-RU"/>
    </a:defPPr>
    <a:lvl1pPr marL="0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021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039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05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076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0097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4113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8134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2152" algn="l" defTabSz="182803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лайды шаблона" id="{8BA1A198-D860-A649-A991-D29415064DB3}">
          <p14:sldIdLst>
            <p14:sldId id="564"/>
            <p14:sldId id="553"/>
            <p14:sldId id="580"/>
            <p14:sldId id="570"/>
            <p14:sldId id="259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606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272"/>
            <p14:sldId id="599"/>
            <p14:sldId id="600"/>
            <p14:sldId id="601"/>
            <p14:sldId id="602"/>
            <p14:sldId id="603"/>
            <p14:sldId id="605"/>
            <p14:sldId id="6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34"/>
    <a:srgbClr val="99DAFF"/>
    <a:srgbClr val="99BDFF"/>
    <a:srgbClr val="F91155"/>
    <a:srgbClr val="FADC00"/>
    <a:srgbClr val="A3BFFC"/>
    <a:srgbClr val="005BFF"/>
    <a:srgbClr val="0038D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0"/>
    <p:restoredTop sz="94643"/>
  </p:normalViewPr>
  <p:slideViewPr>
    <p:cSldViewPr snapToGrid="0" snapToObjects="1" showGuides="1">
      <p:cViewPr varScale="1">
        <p:scale>
          <a:sx n="63" d="100"/>
          <a:sy n="63" d="100"/>
        </p:scale>
        <p:origin x="30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0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96B2D207-607D-3F45-AE22-266B3FC2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8D60-6706-1142-803B-9DCFF825FB7D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185744-2A69-164E-943D-1EC105601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CD012-B1F6-114F-B3EF-B2437C0B0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814E-01A1-604C-AF02-454C470B42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98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31.01.2021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7" rtl="0" eaLnBrk="1" latinLnBrk="0" hangingPunct="1">
      <a:defRPr sz="2399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914219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437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656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875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1094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5312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9531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3750" algn="l" defTabSz="1828437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947aa07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3947aa0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623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67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947aa07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3947aa0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87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13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6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69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91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051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71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3947aa07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3947aa0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5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лайд-заста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4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3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3" y="3542400"/>
            <a:ext cx="6328679" cy="8856000"/>
          </a:xfrm>
          <a:noFill/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113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12898" y="3542400"/>
            <a:ext cx="6328679" cy="8856000"/>
          </a:xfrm>
          <a:noFill/>
        </p:spPr>
        <p:txBody>
          <a:bodyPr anchor="t"/>
          <a:lstStyle/>
          <a:p>
            <a:r>
              <a:rPr lang="ru-RU" dirty="0"/>
              <a:t>Образец текста
</a:t>
            </a:r>
          </a:p>
        </p:txBody>
      </p:sp>
    </p:spTree>
    <p:extLst>
      <p:ext uri="{BB962C8B-B14F-4D97-AF65-F5344CB8AC3E}">
        <p14:creationId xmlns:p14="http://schemas.microsoft.com/office/powerpoint/2010/main" val="271306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фотофон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7234B99-BF2E-8E4D-838D-9846D6A0A8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2"/>
            <a:ext cx="8126727" cy="13716000"/>
          </a:xfrm>
          <a:solidFill>
            <a:srgbClr val="001A34"/>
          </a:solidFill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6725" cy="12193237"/>
          </a:xfrm>
          <a:prstGeom prst="rect">
            <a:avLst/>
          </a:prstGeom>
          <a:gradFill>
            <a:gsLst>
              <a:gs pos="0">
                <a:srgbClr val="001A34"/>
              </a:gs>
              <a:gs pos="34000">
                <a:srgbClr val="001A34">
                  <a:alpha val="27000"/>
                </a:srgbClr>
              </a:gs>
              <a:gs pos="100000">
                <a:srgbClr val="001A34">
                  <a:alpha val="0"/>
                </a:srgbClr>
              </a:gs>
            </a:gsLst>
            <a:lin ang="5400000" scaled="1"/>
          </a:gradFill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3592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93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н и 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29951-B20F-924D-91A3-07BF37C91C23}"/>
              </a:ext>
            </a:extLst>
          </p:cNvPr>
          <p:cNvSpPr/>
          <p:nvPr userDrawn="1"/>
        </p:nvSpPr>
        <p:spPr>
          <a:xfrm>
            <a:off x="2" y="0"/>
            <a:ext cx="8126725" cy="13716000"/>
          </a:xfrm>
          <a:prstGeom prst="rect">
            <a:avLst/>
          </a:prstGeom>
          <a:solidFill>
            <a:srgbClr val="001A34"/>
          </a:solidFill>
          <a:ln w="25400" cap="rnd">
            <a:solidFill>
              <a:srgbClr val="001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5"/>
            <a:ext cx="8126725" cy="4425946"/>
          </a:xfrm>
          <a:prstGeom prst="rect">
            <a:avLst/>
          </a:prstGeom>
          <a:noFill/>
        </p:spPr>
        <p:txBody>
          <a:bodyPr lIns="1350000" tIns="810000" rIns="28800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1EC56E-9E15-F547-A8E0-5A0BA967F2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0963" y="7091363"/>
            <a:ext cx="6351587" cy="4414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28706" y="12834000"/>
            <a:ext cx="10390600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5E60632A-722D-F140-97D5-525ECD2ED43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66030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425582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3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6361" y="7092000"/>
            <a:ext cx="6326233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69682" y="7092000"/>
            <a:ext cx="632603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97683" y="7092000"/>
            <a:ext cx="6317986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246839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9469681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697684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50800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4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277" y="7092000"/>
            <a:ext cx="452056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86614" y="7092000"/>
            <a:ext cx="4552950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72789" y="7092000"/>
            <a:ext cx="4063347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2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242525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8972786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13105733" y="4874400"/>
            <a:ext cx="2317143" cy="17712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81937" y="7092000"/>
            <a:ext cx="4523311" cy="3529963"/>
          </a:xfrm>
          <a:noFill/>
        </p:spPr>
        <p:txBody>
          <a:bodyPr anchor="t"/>
          <a:lstStyle>
            <a:lvl1pPr algn="l"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52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4103" y="7526822"/>
            <a:ext cx="13558683" cy="442229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algn="l">
              <a:defRPr sz="8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3887" y="3542401"/>
            <a:ext cx="13554217" cy="3537850"/>
          </a:xfrm>
        </p:spPr>
        <p:txBody>
          <a:bodyPr t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43794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важных цифр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4690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8DE2DCB-47EF-8A4F-9D3A-0DD7B2C8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59498" y="3542400"/>
            <a:ext cx="8144292" cy="3528000"/>
          </a:xfrm>
        </p:spPr>
        <p:txBody>
          <a:bodyPr t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000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589C69C2-BAB0-5C46-A92F-284A5A7A6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5871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943CC6C4-FBE2-1449-8BC4-BAEF0C01C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50826" y="7080250"/>
            <a:ext cx="8133111" cy="4433594"/>
          </a:xfrm>
          <a:noFill/>
        </p:spPr>
        <p:txBody>
          <a:bodyPr tIns="162000"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54758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704" y="2"/>
            <a:ext cx="15353709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450643"/>
            <a:ext cx="6780446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6780446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255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1206" y="2"/>
            <a:ext cx="12191207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0392828" cy="30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5" y="12834000"/>
            <a:ext cx="1039282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039282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0153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текст и фото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A9AD5E6-64FE-4D4C-AFA6-7FBA56CCE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4445" y="2"/>
            <a:ext cx="7677971" cy="137160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4"/>
            <a:ext cx="1490494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4" y="12834000"/>
            <a:ext cx="1490494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399"/>
            <a:ext cx="14904942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5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9E67AB-FD3B-8949-B10B-BA5886040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6400" y="1748567"/>
            <a:ext cx="4490213" cy="1444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400" y="3986214"/>
            <a:ext cx="19421378" cy="4420800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7162" y="8855076"/>
            <a:ext cx="19421375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23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E75F1E-AEE8-D34B-AAEA-885A786F10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80" y="2336668"/>
            <a:ext cx="5233764" cy="10416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44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2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2868" y="2985072"/>
            <a:ext cx="4192500" cy="909404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2167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3C461-E5B2-5740-8762-04651CBA4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8" y="374762"/>
            <a:ext cx="7635621" cy="15230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3639" y="1346735"/>
            <a:ext cx="6123347" cy="1328229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39451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78AC9-D977-3E42-A306-1079D1B4F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2235965" y="2252880"/>
            <a:ext cx="5534495" cy="10580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6"/>
            <a:ext cx="21669782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53448" y="2907008"/>
            <a:ext cx="4325566" cy="9202614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8203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196692-1A56-A741-AD1B-9CCEF57E5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" t="3018" r="4567" b="790"/>
          <a:stretch/>
        </p:blipFill>
        <p:spPr>
          <a:xfrm>
            <a:off x="884117" y="450645"/>
            <a:ext cx="7660072" cy="15243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6638" y="450646"/>
            <a:ext cx="13089413" cy="2196000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26638" y="12833592"/>
            <a:ext cx="9492668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26638" y="3542400"/>
            <a:ext cx="13089413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8850" y="1190498"/>
            <a:ext cx="6355405" cy="13443056"/>
          </a:xfrm>
          <a:prstGeom prst="roundRect">
            <a:avLst>
              <a:gd name="adj" fmla="val 874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2737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4B171203-4702-B149-B5DF-AF070209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333" y="2951030"/>
            <a:ext cx="15962212" cy="9572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0" y="450645"/>
            <a:ext cx="21669782" cy="2197533"/>
          </a:xfrm>
          <a:prstGeom prst="rect">
            <a:avLst/>
          </a:prstGeom>
        </p:spPr>
        <p:txBody>
          <a:bodyPr tIns="36000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743" y="12833592"/>
            <a:ext cx="18055183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4442" y="3542400"/>
            <a:ext cx="631160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D6DF32B-D868-F943-97A0-B3E3A907CD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15721" y="3704520"/>
            <a:ext cx="12158780" cy="7602255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4862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796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BC0D9-CFDE-3C4C-82C3-A88B36565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3375" y="1766889"/>
            <a:ext cx="4254780" cy="1368496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DD15F3D-58B4-E549-98C6-E7C4C43AE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13375" y="8855075"/>
            <a:ext cx="16705263" cy="1364079"/>
          </a:xfrm>
        </p:spPr>
        <p:txBody>
          <a:bodyPr tIns="324000"/>
          <a:lstStyle>
            <a:lvl1pPr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Имя и фамилия спикера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EE7E0B-7B78-BB42-A2D4-DF877800C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13375" y="3986212"/>
            <a:ext cx="16705166" cy="353695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8418A95-F4CF-6648-AA8C-CDB9153E0E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4963" y="10302281"/>
            <a:ext cx="15313675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46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 dirty="0"/>
              <a:t>Почта@</a:t>
            </a:r>
            <a:r>
              <a:rPr lang="en-US" dirty="0" err="1"/>
              <a:t>ozon.ru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102BB-67ED-1044-A35A-BE6138CE4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59" b="1059"/>
          <a:stretch>
            <a:fillRect/>
          </a:stretch>
        </p:blipFill>
        <p:spPr>
          <a:xfrm>
            <a:off x="5413375" y="10302281"/>
            <a:ext cx="1160772" cy="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бор ик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346276" y="361239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2032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20631026" y="371085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3A6867E1-C8BE-794A-AC1E-C2B12A0C02C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06017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D7E907FF-35DB-B847-B2BD-6EA21AEA4AEA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2917128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5">
            <a:extLst>
              <a:ext uri="{FF2B5EF4-FFF2-40B4-BE49-F238E27FC236}">
                <a16:creationId xmlns:a16="http://schemas.microsoft.com/office/drawing/2014/main" id="{29352905-2118-7940-A187-98066724C6BF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6774076" y="3613530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5">
            <a:extLst>
              <a:ext uri="{FF2B5EF4-FFF2-40B4-BE49-F238E27FC236}">
                <a16:creationId xmlns:a16="http://schemas.microsoft.com/office/drawing/2014/main" id="{DAB75994-B5DD-4848-95AB-824315D02CB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346276" y="6601175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AC7D8342-FCAA-6B49-B745-670FAD695263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52032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Рисунок 5">
            <a:extLst>
              <a:ext uri="{FF2B5EF4-FFF2-40B4-BE49-F238E27FC236}">
                <a16:creationId xmlns:a16="http://schemas.microsoft.com/office/drawing/2014/main" id="{0CCCC4DF-77FB-884A-872E-BF2E5A2531E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0631026" y="669963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Рисунок 5">
            <a:extLst>
              <a:ext uri="{FF2B5EF4-FFF2-40B4-BE49-F238E27FC236}">
                <a16:creationId xmlns:a16="http://schemas.microsoft.com/office/drawing/2014/main" id="{F2CB736E-A9E9-AB44-A24F-FD19C96D720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906017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5">
            <a:extLst>
              <a:ext uri="{FF2B5EF4-FFF2-40B4-BE49-F238E27FC236}">
                <a16:creationId xmlns:a16="http://schemas.microsoft.com/office/drawing/2014/main" id="{E6EEE026-E1B4-6846-907C-1C789C75C0C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2917128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5">
            <a:extLst>
              <a:ext uri="{FF2B5EF4-FFF2-40B4-BE49-F238E27FC236}">
                <a16:creationId xmlns:a16="http://schemas.microsoft.com/office/drawing/2014/main" id="{E3C75B1D-6A59-AF42-9F41-4F697B4116FA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6774076" y="660230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5">
            <a:extLst>
              <a:ext uri="{FF2B5EF4-FFF2-40B4-BE49-F238E27FC236}">
                <a16:creationId xmlns:a16="http://schemas.microsoft.com/office/drawing/2014/main" id="{597A612D-7BB0-4B47-8815-98B04ED9D97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1346276" y="9655724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5">
            <a:extLst>
              <a:ext uri="{FF2B5EF4-FFF2-40B4-BE49-F238E27FC236}">
                <a16:creationId xmlns:a16="http://schemas.microsoft.com/office/drawing/2014/main" id="{51CE1CAB-42F0-EC4B-B32A-DE3F6DF9A3D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52032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5">
            <a:extLst>
              <a:ext uri="{FF2B5EF4-FFF2-40B4-BE49-F238E27FC236}">
                <a16:creationId xmlns:a16="http://schemas.microsoft.com/office/drawing/2014/main" id="{489F76A0-63BF-6742-B099-78620DB4690D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0631026" y="9754187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6" name="Рисунок 5">
            <a:extLst>
              <a:ext uri="{FF2B5EF4-FFF2-40B4-BE49-F238E27FC236}">
                <a16:creationId xmlns:a16="http://schemas.microsoft.com/office/drawing/2014/main" id="{AAF22B8E-D4F5-D14A-AFCB-3EF56356B9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06017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5">
            <a:extLst>
              <a:ext uri="{FF2B5EF4-FFF2-40B4-BE49-F238E27FC236}">
                <a16:creationId xmlns:a16="http://schemas.microsoft.com/office/drawing/2014/main" id="{BBBC3B5B-8E0F-464B-8495-604DDCEE7F47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2917128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Рисунок 5">
            <a:extLst>
              <a:ext uri="{FF2B5EF4-FFF2-40B4-BE49-F238E27FC236}">
                <a16:creationId xmlns:a16="http://schemas.microsoft.com/office/drawing/2014/main" id="{546D0A67-E0CE-5645-A94B-5F90EED99D86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6774076" y="9656856"/>
            <a:ext cx="2317143" cy="17712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71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">
  <p:cSld name="Заголовок и текс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1520414" y="810132"/>
            <a:ext cx="21343819" cy="157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body" idx="1"/>
          </p:nvPr>
        </p:nvSpPr>
        <p:spPr>
          <a:xfrm>
            <a:off x="1520413" y="3233074"/>
            <a:ext cx="17693489" cy="870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643006" lvl="0" indent="-321503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SzPts val="1800"/>
              <a:buNone/>
              <a:defRPr/>
            </a:lvl1pPr>
            <a:lvl2pPr marL="1286012" lvl="1" indent="-321503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/>
            </a:lvl2pPr>
            <a:lvl3pPr marL="1929018" lvl="2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Char char="—"/>
              <a:defRPr/>
            </a:lvl3pPr>
            <a:lvl4pPr marL="2572024" lvl="3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AutoNum type="arabicPeriod"/>
              <a:defRPr/>
            </a:lvl4pPr>
            <a:lvl5pPr marL="3215030" lvl="4" indent="-482255" algn="l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SzPts val="1800"/>
              <a:buChar char="–"/>
              <a:defRPr/>
            </a:lvl5pPr>
            <a:lvl6pPr marL="3858036" lvl="5" indent="-321503" algn="l">
              <a:lnSpc>
                <a:spcPct val="120000"/>
              </a:lnSpc>
              <a:spcBef>
                <a:spcPts val="1125"/>
              </a:spcBef>
              <a:spcAft>
                <a:spcPts val="0"/>
              </a:spcAft>
              <a:buSzPts val="1800"/>
              <a:buNone/>
              <a:defRPr/>
            </a:lvl6pPr>
            <a:lvl7pPr marL="4501043" lvl="6" indent="-482255" algn="l">
              <a:lnSpc>
                <a:spcPct val="120000"/>
              </a:lnSpc>
              <a:spcBef>
                <a:spcPts val="844"/>
              </a:spcBef>
              <a:spcAft>
                <a:spcPts val="0"/>
              </a:spcAft>
              <a:buSzPts val="1800"/>
              <a:buChar char="—"/>
              <a:defRPr/>
            </a:lvl7pPr>
            <a:lvl8pPr marL="5144049" lvl="7" indent="-482255" algn="l">
              <a:lnSpc>
                <a:spcPct val="120000"/>
              </a:lnSpc>
              <a:spcBef>
                <a:spcPts val="844"/>
              </a:spcBef>
              <a:spcAft>
                <a:spcPts val="0"/>
              </a:spcAft>
              <a:buSzPts val="1800"/>
              <a:buAutoNum type="arabicPeriod"/>
              <a:defRPr/>
            </a:lvl8pPr>
            <a:lvl9pPr marL="5787055" lvl="8" indent="-482255" algn="l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1520413" y="12632238"/>
            <a:ext cx="17693489" cy="45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12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69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21586736" y="12617470"/>
            <a:ext cx="1285987" cy="47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540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96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29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(тёмно-синий)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416C-E91A-534A-BCD6-F8B7906F3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7164" y="1766889"/>
            <a:ext cx="4254780" cy="13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25555A-CB0B-4244-80D1-173F9AB0C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0F0397-0A96-FF4D-A6E1-B49CF106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4773" y="8855076"/>
            <a:ext cx="19421536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B23A2181-F6CD-9044-8DC2-340F55028F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4771" y="3986212"/>
            <a:ext cx="2257175" cy="4868864"/>
          </a:xfrm>
        </p:spPr>
        <p:txBody>
          <a:bodyPr tIns="18000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C4D79-DC83-054E-A858-6E376A1E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3375" y="3986211"/>
            <a:ext cx="16705166" cy="4419601"/>
          </a:xfrm>
          <a:prstGeom prst="rect">
            <a:avLst/>
          </a:prstGeom>
        </p:spPr>
        <p:txBody>
          <a:bodyPr tIns="0" bIns="108000" anchor="b">
            <a:noAutofit/>
          </a:bodyPr>
          <a:lstStyle>
            <a:lvl1pPr algn="l">
              <a:defRPr sz="11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B6BDA-C13E-DF4F-9DF8-A43E4CF7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145" y="8855076"/>
            <a:ext cx="16705164" cy="2654300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bg1"/>
                </a:solidFill>
              </a:defRPr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7163" y="1766888"/>
            <a:ext cx="18968154" cy="8415338"/>
          </a:xfrm>
          <a:prstGeom prst="rect">
            <a:avLst/>
          </a:prstGeom>
        </p:spPr>
        <p:txBody>
          <a:bodyPr tIns="0" bIns="36000" anchor="ctr">
            <a:noAutofit/>
          </a:bodyPr>
          <a:lstStyle>
            <a:lvl1pPr algn="l">
              <a:defRPr sz="11400"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4770" y="10621964"/>
            <a:ext cx="18970546" cy="1327149"/>
          </a:xfrm>
        </p:spPr>
        <p:txBody>
          <a:bodyPr tIns="32400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174" indent="0" algn="ctr">
              <a:buNone/>
              <a:defRPr sz="4000"/>
            </a:lvl2pPr>
            <a:lvl3pPr marL="1828347" indent="0" algn="ctr">
              <a:buNone/>
              <a:defRPr sz="3600"/>
            </a:lvl3pPr>
            <a:lvl4pPr marL="2742519" indent="0" algn="ctr">
              <a:buNone/>
              <a:defRPr sz="3200"/>
            </a:lvl4pPr>
            <a:lvl5pPr marL="3656693" indent="0" algn="ctr">
              <a:buNone/>
              <a:defRPr sz="3200"/>
            </a:lvl5pPr>
            <a:lvl6pPr marL="4570868" indent="0" algn="ctr">
              <a:buNone/>
              <a:defRPr sz="3200"/>
            </a:lvl6pPr>
            <a:lvl7pPr marL="5485040" indent="0" algn="ctr">
              <a:buNone/>
              <a:defRPr sz="3200"/>
            </a:lvl7pPr>
            <a:lvl8pPr marL="6399214" indent="0" algn="ctr">
              <a:buNone/>
              <a:defRPr sz="3200"/>
            </a:lvl8pPr>
            <a:lvl9pPr marL="7313385" indent="0" algn="ctr">
              <a:buNone/>
              <a:defRPr sz="32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8400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41426"/>
            <a:ext cx="18073031" cy="4428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75" y="3542400"/>
            <a:ext cx="1807470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8100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в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400" y="3542399"/>
            <a:ext cx="10379034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92323" y="3542400"/>
            <a:ext cx="10823728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21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+2 разных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75" y="450645"/>
            <a:ext cx="21669394" cy="2196000"/>
          </a:xfrm>
          <a:prstGeom prst="rect">
            <a:avLst/>
          </a:prstGeom>
        </p:spPr>
        <p:txBody>
          <a:bodyPr tIns="360000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6278" y="12833592"/>
            <a:ext cx="18073031" cy="45063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202650" y="12841426"/>
            <a:ext cx="1815639" cy="442800"/>
          </a:xfrm>
        </p:spPr>
        <p:txBody>
          <a:bodyPr/>
          <a:lstStyle/>
          <a:p>
            <a:fld id="{479D26DF-754D-9F43-9AED-8751096E457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6282" y="3542400"/>
            <a:ext cx="6780446" cy="8856000"/>
          </a:xfrm>
        </p:spPr>
        <p:txBody>
          <a:bodyPr tIns="162000"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B0253D-058F-A648-881F-1A279CD1E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8704" y="3542400"/>
            <a:ext cx="13987347" cy="8856000"/>
          </a:xfrm>
        </p:spPr>
        <p:txBody>
          <a:bodyPr anchor="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8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2650" y="12841426"/>
            <a:ext cx="1815639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479D26DF-754D-9F43-9AED-8751096E4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45" y="450645"/>
            <a:ext cx="21668400" cy="2197022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6270" y="12841426"/>
            <a:ext cx="18074748" cy="442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3542400"/>
            <a:ext cx="18074824" cy="8854523"/>
          </a:xfrm>
          <a:prstGeom prst="rect">
            <a:avLst/>
          </a:prstGeom>
        </p:spPr>
        <p:txBody>
          <a:bodyPr vert="horz" lIns="0" tIns="162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70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18" r:id="rId2"/>
    <p:sldLayoutId id="2147483719" r:id="rId3"/>
    <p:sldLayoutId id="2147483720" r:id="rId4"/>
    <p:sldLayoutId id="2147483721" r:id="rId5"/>
    <p:sldLayoutId id="2147483723" r:id="rId6"/>
    <p:sldLayoutId id="2147483724" r:id="rId7"/>
    <p:sldLayoutId id="2147483725" r:id="rId8"/>
    <p:sldLayoutId id="2147483726" r:id="rId9"/>
    <p:sldLayoutId id="2147483737" r:id="rId10"/>
    <p:sldLayoutId id="2147483728" r:id="rId11"/>
    <p:sldLayoutId id="2147483746" r:id="rId12"/>
    <p:sldLayoutId id="2147483730" r:id="rId13"/>
    <p:sldLayoutId id="2147483732" r:id="rId14"/>
    <p:sldLayoutId id="2147483722" r:id="rId15"/>
    <p:sldLayoutId id="2147483744" r:id="rId16"/>
    <p:sldLayoutId id="2147483733" r:id="rId17"/>
    <p:sldLayoutId id="2147483734" r:id="rId18"/>
    <p:sldLayoutId id="2147483735" r:id="rId19"/>
    <p:sldLayoutId id="2147483742" r:id="rId20"/>
    <p:sldLayoutId id="2147483741" r:id="rId21"/>
    <p:sldLayoutId id="2147483743" r:id="rId22"/>
    <p:sldLayoutId id="2147483736" r:id="rId23"/>
    <p:sldLayoutId id="2147483745" r:id="rId24"/>
    <p:sldLayoutId id="2147483738" r:id="rId25"/>
    <p:sldLayoutId id="2147483739" r:id="rId26"/>
    <p:sldLayoutId id="2147483740" r:id="rId27"/>
    <p:sldLayoutId id="2147483731" r:id="rId28"/>
    <p:sldLayoutId id="2147483753" r:id="rId29"/>
  </p:sldLayoutIdLst>
  <p:hf hdr="0" dt="0"/>
  <p:txStyles>
    <p:titleStyle>
      <a:lvl1pPr algn="l" defTabSz="1828347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Tx/>
        <a:buNone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.Lucida Grande UI Regular"/>
        <a:buChar char="―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911166" indent="-911166" algn="l" defTabSz="1828347" rtl="0" eaLnBrk="1" latinLnBrk="0" hangingPunct="1">
        <a:lnSpc>
          <a:spcPct val="100000"/>
        </a:lnSpc>
        <a:spcBef>
          <a:spcPts val="1690"/>
        </a:spcBef>
        <a:spcAft>
          <a:spcPts val="1690"/>
        </a:spcAft>
        <a:buFont typeface="+mj-lt"/>
        <a:buAutoNum type="arabicPeriod"/>
        <a:defRPr sz="5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5800" b="1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Tx/>
        <a:buNone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708755" indent="-708755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Системный шрифт"/>
        <a:buChar char="—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708686" indent="-708686" algn="l" defTabSz="1828347" rtl="0" eaLnBrk="1" latinLnBrk="0" hangingPunct="1">
        <a:lnSpc>
          <a:spcPct val="100000"/>
        </a:lnSpc>
        <a:spcBef>
          <a:spcPts val="1690"/>
        </a:spcBef>
        <a:spcAft>
          <a:spcPts val="0"/>
        </a:spcAft>
        <a:buFont typeface="+mj-lt"/>
        <a:buAutoNum type="arabicPeriod"/>
        <a:defRPr sz="4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828347" rtl="0" eaLnBrk="1" latinLnBrk="0" hangingPunct="1">
        <a:lnSpc>
          <a:spcPts val="5738"/>
        </a:lnSpc>
        <a:spcBef>
          <a:spcPts val="1773"/>
        </a:spcBef>
        <a:spcAft>
          <a:spcPts val="1773"/>
        </a:spcAft>
        <a:buFontTx/>
        <a:buNone/>
        <a:defRPr sz="4782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7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7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9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693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868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040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214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385" algn="l" defTabSz="182834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131" userDrawn="1">
          <p15:clr>
            <a:srgbClr val="F26B43"/>
          </p15:clr>
        </p15:guide>
        <p15:guide id="5" pos="1416" userDrawn="1">
          <p15:clr>
            <a:srgbClr val="F26B43"/>
          </p15:clr>
        </p15:guide>
        <p15:guide id="6" pos="1987" userDrawn="1">
          <p15:clr>
            <a:srgbClr val="F26B43"/>
          </p15:clr>
        </p15:guide>
        <p15:guide id="7" pos="2839" userDrawn="1">
          <p15:clr>
            <a:srgbClr val="F26B43"/>
          </p15:clr>
        </p15:guide>
        <p15:guide id="8" pos="3119" userDrawn="1">
          <p15:clr>
            <a:srgbClr val="F26B43"/>
          </p15:clr>
        </p15:guide>
        <p15:guide id="9" pos="3410" userDrawn="1">
          <p15:clr>
            <a:srgbClr val="F26B43"/>
          </p15:clr>
        </p15:guide>
        <p15:guide id="10" pos="4261" userDrawn="1">
          <p15:clr>
            <a:srgbClr val="F26B43"/>
          </p15:clr>
        </p15:guide>
        <p15:guide id="11" pos="4527" userDrawn="1">
          <p15:clr>
            <a:srgbClr val="F26B43"/>
          </p15:clr>
        </p15:guide>
        <p15:guide id="12" pos="7116" userDrawn="1">
          <p15:clr>
            <a:srgbClr val="F26B43"/>
          </p15:clr>
        </p15:guide>
        <p15:guide id="15" pos="7395" userDrawn="1">
          <p15:clr>
            <a:srgbClr val="F26B43"/>
          </p15:clr>
        </p15:guide>
        <p15:guide id="17" pos="8527" userDrawn="1">
          <p15:clr>
            <a:srgbClr val="F26B43"/>
          </p15:clr>
        </p15:guide>
        <p15:guide id="22" pos="8812" userDrawn="1">
          <p15:clr>
            <a:srgbClr val="F26B43"/>
          </p15:clr>
        </p15:guide>
        <p15:guide id="24" pos="11663" userDrawn="1">
          <p15:clr>
            <a:srgbClr val="F26B43"/>
          </p15:clr>
        </p15:guide>
        <p15:guide id="26" pos="11951" userDrawn="1">
          <p15:clr>
            <a:srgbClr val="F26B43"/>
          </p15:clr>
        </p15:guide>
        <p15:guide id="27" orient="horz" pos="554" userDrawn="1">
          <p15:clr>
            <a:srgbClr val="F26B43"/>
          </p15:clr>
        </p15:guide>
        <p15:guide id="28" orient="horz" pos="1113" userDrawn="1">
          <p15:clr>
            <a:srgbClr val="F26B43"/>
          </p15:clr>
        </p15:guide>
        <p15:guide id="29" orient="horz" pos="1672" userDrawn="1">
          <p15:clr>
            <a:srgbClr val="F26B43"/>
          </p15:clr>
        </p15:guide>
        <p15:guide id="30" orient="horz" pos="7250" userDrawn="1">
          <p15:clr>
            <a:srgbClr val="F26B43"/>
          </p15:clr>
        </p15:guide>
        <p15:guide id="31" orient="horz" pos="7806" userDrawn="1">
          <p15:clr>
            <a:srgbClr val="F26B43"/>
          </p15:clr>
        </p15:guide>
        <p15:guide id="33" pos="4839" userDrawn="1">
          <p15:clr>
            <a:srgbClr val="F26B43"/>
          </p15:clr>
        </p15:guide>
        <p15:guide id="34" pos="5402" userDrawn="1">
          <p15:clr>
            <a:srgbClr val="F26B43"/>
          </p15:clr>
        </p15:guide>
        <p15:guide id="35" pos="5973" userDrawn="1">
          <p15:clr>
            <a:srgbClr val="F26B43"/>
          </p15:clr>
        </p15:guide>
        <p15:guide id="36" pos="7960" userDrawn="1">
          <p15:clr>
            <a:srgbClr val="F26B43"/>
          </p15:clr>
        </p15:guide>
        <p15:guide id="37" pos="6541" userDrawn="1">
          <p15:clr>
            <a:srgbClr val="F26B43"/>
          </p15:clr>
        </p15:guide>
        <p15:guide id="38" pos="9386" userDrawn="1">
          <p15:clr>
            <a:srgbClr val="F26B43"/>
          </p15:clr>
        </p15:guide>
        <p15:guide id="39" pos="9666" userDrawn="1">
          <p15:clr>
            <a:srgbClr val="F26B43"/>
          </p15:clr>
        </p15:guide>
        <p15:guide id="40" pos="9957" userDrawn="1">
          <p15:clr>
            <a:srgbClr val="F26B43"/>
          </p15:clr>
        </p15:guide>
        <p15:guide id="41" pos="10237" userDrawn="1">
          <p15:clr>
            <a:srgbClr val="F26B43"/>
          </p15:clr>
        </p15:guide>
        <p15:guide id="42" pos="10522" userDrawn="1">
          <p15:clr>
            <a:srgbClr val="F26B43"/>
          </p15:clr>
        </p15:guide>
        <p15:guide id="43" pos="10805" userDrawn="1">
          <p15:clr>
            <a:srgbClr val="F26B43"/>
          </p15:clr>
        </p15:guide>
        <p15:guide id="44" pos="11089" userDrawn="1">
          <p15:clr>
            <a:srgbClr val="F26B43"/>
          </p15:clr>
        </p15:guide>
        <p15:guide id="45" pos="11375" userDrawn="1">
          <p15:clr>
            <a:srgbClr val="F26B43"/>
          </p15:clr>
        </p15:guide>
        <p15:guide id="46" pos="12234" userDrawn="1">
          <p15:clr>
            <a:srgbClr val="F26B43"/>
          </p15:clr>
        </p15:guide>
        <p15:guide id="47" pos="14500" userDrawn="1">
          <p15:clr>
            <a:srgbClr val="F26B43"/>
          </p15:clr>
        </p15:guide>
        <p15:guide id="48" orient="horz" pos="6691" userDrawn="1">
          <p15:clr>
            <a:srgbClr val="F26B43"/>
          </p15:clr>
        </p15:guide>
        <p15:guide id="49" orient="horz" pos="6134" userDrawn="1">
          <p15:clr>
            <a:srgbClr val="F26B43"/>
          </p15:clr>
        </p15:guide>
        <p15:guide id="50" orient="horz" pos="5578" userDrawn="1">
          <p15:clr>
            <a:srgbClr val="F26B43"/>
          </p15:clr>
        </p15:guide>
        <p15:guide id="51" orient="horz" pos="5295" userDrawn="1">
          <p15:clr>
            <a:srgbClr val="F26B43"/>
          </p15:clr>
        </p15:guide>
        <p15:guide id="52" orient="horz" pos="4460" userDrawn="1">
          <p15:clr>
            <a:srgbClr val="F26B43"/>
          </p15:clr>
        </p15:guide>
        <p15:guide id="53" orient="horz" pos="3347" userDrawn="1">
          <p15:clr>
            <a:srgbClr val="F26B43"/>
          </p15:clr>
        </p15:guide>
        <p15:guide id="54" orient="horz" pos="2788" userDrawn="1">
          <p15:clr>
            <a:srgbClr val="F26B43"/>
          </p15:clr>
        </p15:guide>
        <p15:guide id="55" orient="horz" pos="2231" userDrawn="1">
          <p15:clr>
            <a:srgbClr val="F26B43"/>
          </p15:clr>
        </p15:guide>
        <p15:guide id="56" pos="557" userDrawn="1">
          <p15:clr>
            <a:srgbClr val="F26B43"/>
          </p15:clr>
        </p15:guide>
        <p15:guide id="57" orient="horz" pos="278" userDrawn="1">
          <p15:clr>
            <a:srgbClr val="F26B43"/>
          </p15:clr>
        </p15:guide>
        <p15:guide id="58" orient="horz" pos="834" userDrawn="1">
          <p15:clr>
            <a:srgbClr val="F26B43"/>
          </p15:clr>
        </p15:guide>
        <p15:guide id="59" orient="horz" pos="1394" userDrawn="1">
          <p15:clr>
            <a:srgbClr val="F26B43"/>
          </p15:clr>
        </p15:guide>
        <p15:guide id="60" orient="horz" pos="1952" userDrawn="1">
          <p15:clr>
            <a:srgbClr val="F26B43"/>
          </p15:clr>
        </p15:guide>
        <p15:guide id="61" orient="horz" pos="2511" userDrawn="1">
          <p15:clr>
            <a:srgbClr val="F26B43"/>
          </p15:clr>
        </p15:guide>
        <p15:guide id="62" orient="horz" pos="3070" userDrawn="1">
          <p15:clr>
            <a:srgbClr val="F26B43"/>
          </p15:clr>
        </p15:guide>
        <p15:guide id="63" orient="horz" pos="3624" userDrawn="1">
          <p15:clr>
            <a:srgbClr val="F26B43"/>
          </p15:clr>
        </p15:guide>
        <p15:guide id="64" orient="horz" pos="4185" userDrawn="1">
          <p15:clr>
            <a:srgbClr val="F26B43"/>
          </p15:clr>
        </p15:guide>
        <p15:guide id="65" orient="horz" pos="4739" userDrawn="1">
          <p15:clr>
            <a:srgbClr val="F26B43"/>
          </p15:clr>
        </p15:guide>
        <p15:guide id="66" orient="horz" pos="5019" userDrawn="1">
          <p15:clr>
            <a:srgbClr val="F26B43"/>
          </p15:clr>
        </p15:guide>
        <p15:guide id="67" orient="horz" pos="5855" userDrawn="1">
          <p15:clr>
            <a:srgbClr val="F26B43"/>
          </p15:clr>
        </p15:guide>
        <p15:guide id="68" orient="horz" pos="6414" userDrawn="1">
          <p15:clr>
            <a:srgbClr val="F26B43"/>
          </p15:clr>
        </p15:guide>
        <p15:guide id="69" orient="horz" pos="6970" userDrawn="1">
          <p15:clr>
            <a:srgbClr val="F26B43"/>
          </p15:clr>
        </p15:guide>
        <p15:guide id="70" orient="horz" pos="7527" userDrawn="1">
          <p15:clr>
            <a:srgbClr val="F26B43"/>
          </p15:clr>
        </p15:guide>
        <p15:guide id="71" orient="horz" pos="8086" userDrawn="1">
          <p15:clr>
            <a:srgbClr val="F26B43"/>
          </p15:clr>
        </p15:guide>
        <p15:guide id="72" pos="8243" userDrawn="1">
          <p15:clr>
            <a:srgbClr val="F26B43"/>
          </p15:clr>
        </p15:guide>
        <p15:guide id="73" pos="9092" userDrawn="1">
          <p15:clr>
            <a:srgbClr val="F26B43"/>
          </p15:clr>
        </p15:guide>
        <p15:guide id="74" pos="12514" userDrawn="1">
          <p15:clr>
            <a:srgbClr val="F26B43"/>
          </p15:clr>
        </p15:guide>
        <p15:guide id="75" pos="12797" userDrawn="1">
          <p15:clr>
            <a:srgbClr val="F26B43"/>
          </p15:clr>
        </p15:guide>
        <p15:guide id="76" pos="13076" userDrawn="1">
          <p15:clr>
            <a:srgbClr val="F26B43"/>
          </p15:clr>
        </p15:guide>
        <p15:guide id="77" pos="13356" userDrawn="1">
          <p15:clr>
            <a:srgbClr val="F26B43"/>
          </p15:clr>
        </p15:guide>
        <p15:guide id="78" pos="13647" userDrawn="1">
          <p15:clr>
            <a:srgbClr val="F26B43"/>
          </p15:clr>
        </p15:guide>
        <p15:guide id="79" pos="13933" userDrawn="1">
          <p15:clr>
            <a:srgbClr val="F26B43"/>
          </p15:clr>
        </p15:guide>
        <p15:guide id="80" pos="14218" userDrawn="1">
          <p15:clr>
            <a:srgbClr val="F26B43"/>
          </p15:clr>
        </p15:guide>
        <p15:guide id="81" pos="14785" userDrawn="1">
          <p15:clr>
            <a:srgbClr val="F26B43"/>
          </p15:clr>
        </p15:guide>
        <p15:guide id="82" pos="15071" userDrawn="1">
          <p15:clr>
            <a:srgbClr val="F26B43"/>
          </p15:clr>
        </p15:guide>
        <p15:guide id="83" pos="6827" userDrawn="1">
          <p15:clr>
            <a:srgbClr val="F26B43"/>
          </p15:clr>
        </p15:guide>
        <p15:guide id="84" pos="6253" userDrawn="1">
          <p15:clr>
            <a:srgbClr val="F26B43"/>
          </p15:clr>
        </p15:guide>
        <p15:guide id="85" pos="5687" userDrawn="1">
          <p15:clr>
            <a:srgbClr val="F26B43"/>
          </p15:clr>
        </p15:guide>
        <p15:guide id="86" pos="5119" userDrawn="1">
          <p15:clr>
            <a:srgbClr val="F26B43"/>
          </p15:clr>
        </p15:guide>
        <p15:guide id="87" pos="3696" userDrawn="1">
          <p15:clr>
            <a:srgbClr val="F26B43"/>
          </p15:clr>
        </p15:guide>
        <p15:guide id="88" pos="3979" userDrawn="1">
          <p15:clr>
            <a:srgbClr val="F26B43"/>
          </p15:clr>
        </p15:guide>
        <p15:guide id="89" pos="2557" userDrawn="1">
          <p15:clr>
            <a:srgbClr val="F26B43"/>
          </p15:clr>
        </p15:guide>
        <p15:guide id="90" pos="2271" userDrawn="1">
          <p15:clr>
            <a:srgbClr val="F26B43"/>
          </p15:clr>
        </p15:guide>
        <p15:guide id="91" pos="1699" userDrawn="1">
          <p15:clr>
            <a:srgbClr val="F26B43"/>
          </p15:clr>
        </p15:guide>
        <p15:guide id="92" pos="848" userDrawn="1">
          <p15:clr>
            <a:srgbClr val="F26B43"/>
          </p15:clr>
        </p15:guide>
        <p15:guide id="93" pos="271" userDrawn="1">
          <p15:clr>
            <a:srgbClr val="F26B43"/>
          </p15:clr>
        </p15:guide>
        <p15:guide id="94" orient="horz" pos="8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0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B5FEB-5718-E94F-BA72-89A8E0377E78}"/>
              </a:ext>
            </a:extLst>
          </p:cNvPr>
          <p:cNvSpPr txBox="1"/>
          <p:nvPr/>
        </p:nvSpPr>
        <p:spPr>
          <a:xfrm>
            <a:off x="2371344" y="1076738"/>
            <a:ext cx="18804835" cy="4072344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8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Интерпретируемый</a:t>
            </a:r>
            <a:r>
              <a:rPr lang="ru-RU" sz="5800" dirty="0"/>
              <a:t> язык программирования – язык программирования, исходный код которого  исполняется специальной программой, которая «читает» и выполняет программу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332B1F-7A16-5B45-9570-13B973E0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32" y="5287186"/>
            <a:ext cx="16530948" cy="69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61F42-E20E-F048-A9A8-3D7A3CA6C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именно работает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1BC9B1-259B-514D-BA34-47FD0F298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 другие похожие языки</a:t>
            </a:r>
          </a:p>
        </p:txBody>
      </p:sp>
    </p:spTree>
    <p:extLst>
      <p:ext uri="{BB962C8B-B14F-4D97-AF65-F5344CB8AC3E}">
        <p14:creationId xmlns:p14="http://schemas.microsoft.com/office/powerpoint/2010/main" val="135163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sym typeface="Play"/>
              </a:rPr>
              <a:t>Интерпретаторы </a:t>
            </a:r>
            <a:r>
              <a:rPr lang="en-US" dirty="0">
                <a:latin typeface="GT Eesti Pro Display" pitchFamily="2" charset="0"/>
                <a:sym typeface="Play"/>
              </a:rPr>
              <a:t>Python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84814" y="2285817"/>
            <a:ext cx="18930545" cy="8856000"/>
          </a:xfrm>
        </p:spPr>
        <p:txBody>
          <a:bodyPr/>
          <a:lstStyle/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Эталонной реализацией </a:t>
            </a:r>
            <a:r>
              <a:rPr lang="en-US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Python </a:t>
            </a: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является </a:t>
            </a:r>
            <a:r>
              <a:rPr lang="en-US" sz="5400" i="1" dirty="0" err="1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CPython</a:t>
            </a:r>
            <a:endParaRPr lang="en-US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endParaRPr lang="en-US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Существуют другие реализации, вроде </a:t>
            </a:r>
            <a:r>
              <a:rPr lang="en-US" sz="5400" i="1" dirty="0" err="1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Jython</a:t>
            </a:r>
            <a:r>
              <a:rPr lang="en-US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, </a:t>
            </a:r>
            <a:r>
              <a:rPr lang="en-US" sz="5400" i="1" dirty="0" err="1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IronPython</a:t>
            </a:r>
            <a:r>
              <a:rPr lang="en-US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 </a:t>
            </a: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 Их обычно проходят уже после С</a:t>
            </a:r>
            <a:r>
              <a:rPr lang="en-US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python </a:t>
            </a: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и используются они куда реже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681AC6-D46A-FD4C-8A05-6FD89D83B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86" y="6819559"/>
            <a:ext cx="2301742" cy="230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me | Jython">
            <a:extLst>
              <a:ext uri="{FF2B5EF4-FFF2-40B4-BE49-F238E27FC236}">
                <a16:creationId xmlns:a16="http://schemas.microsoft.com/office/drawing/2014/main" id="{D4A59F83-E708-8343-B63D-4CF06F17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14" y="8644956"/>
            <a:ext cx="6354372" cy="387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ronPython Team (@ironpython) | Twitter">
            <a:extLst>
              <a:ext uri="{FF2B5EF4-FFF2-40B4-BE49-F238E27FC236}">
                <a16:creationId xmlns:a16="http://schemas.microsoft.com/office/drawing/2014/main" id="{19654789-5E99-F442-B664-2165A2FE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692" y="9260541"/>
            <a:ext cx="3410351" cy="34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yPy — Википедия">
            <a:extLst>
              <a:ext uri="{FF2B5EF4-FFF2-40B4-BE49-F238E27FC236}">
                <a16:creationId xmlns:a16="http://schemas.microsoft.com/office/drawing/2014/main" id="{87398021-94E7-704B-8A7E-3FC9F7D9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817" y="7374924"/>
            <a:ext cx="4666297" cy="16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9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06348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sym typeface="Play"/>
              </a:rPr>
              <a:t>Интерпретаторы </a:t>
            </a:r>
            <a:r>
              <a:rPr lang="en-US" dirty="0">
                <a:latin typeface="GT Eesti Pro Display" pitchFamily="2" charset="0"/>
                <a:sym typeface="Play"/>
              </a:rPr>
              <a:t>Python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64936" y="1993351"/>
            <a:ext cx="18930545" cy="885600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r>
              <a:rPr lang="ru-RU" sz="5400" b="1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Как именно происходит процесс интерпретации?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endParaRPr lang="ru-RU" sz="5400" b="1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 - </a:t>
            </a:r>
            <a:r>
              <a:rPr lang="ru-RU" sz="5400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После запуска программа превращается в байт – код для виртуальной машины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685800" lvl="0" indent="-685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Tx/>
              <a:buChar char="-"/>
            </a:pPr>
            <a:r>
              <a:rPr lang="ru-RU" sz="5400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Байт-код имеет расширение </a:t>
            </a:r>
            <a:r>
              <a:rPr lang="en-US" sz="5400" b="1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.</a:t>
            </a:r>
            <a:r>
              <a:rPr lang="en-US" sz="5400" b="1" i="1" dirty="0" err="1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pyc</a:t>
            </a:r>
            <a:endParaRPr lang="ru-RU" sz="5400" b="1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685800" lvl="0" indent="-685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Tx/>
              <a:buChar char="-"/>
            </a:pPr>
            <a:endParaRPr lang="ru-RU" sz="5400" b="1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685800" lvl="0" indent="-685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Tx/>
              <a:buChar char="-"/>
            </a:pPr>
            <a:r>
              <a:rPr lang="ru-RU" sz="5400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Виртуальная машина исполняет код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7170" name="Picture 2" descr="python">
            <a:extLst>
              <a:ext uri="{FF2B5EF4-FFF2-40B4-BE49-F238E27FC236}">
                <a16:creationId xmlns:a16="http://schemas.microsoft.com/office/drawing/2014/main" id="{40BF8CC8-625E-BD47-A184-E6F483B9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40" y="8625885"/>
            <a:ext cx="12882627" cy="444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9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6295C-332D-0F41-8F37-BCC32E130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7C28D5-A6A3-934B-950E-0B545DA94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или его самую устойчивую реализацию С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28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sym typeface="Play"/>
              </a:rPr>
              <a:t>Установка </a:t>
            </a:r>
            <a:r>
              <a:rPr lang="en-US" dirty="0">
                <a:latin typeface="GT Eesti Pro Display" pitchFamily="2" charset="0"/>
                <a:sym typeface="Play"/>
              </a:rPr>
              <a:t>Python </a:t>
            </a:r>
            <a:r>
              <a:rPr lang="ru-RU" dirty="0">
                <a:latin typeface="GT Eesti Pro Display" pitchFamily="2" charset="0"/>
                <a:sym typeface="Play"/>
              </a:rPr>
              <a:t>на платформе </a:t>
            </a:r>
            <a:r>
              <a:rPr lang="en-US" dirty="0">
                <a:latin typeface="GT Eesti Pro Display" pitchFamily="2" charset="0"/>
                <a:sym typeface="Play"/>
              </a:rPr>
              <a:t>Windows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15</a:t>
            </a:fld>
            <a:endParaRPr lang="ru-RU" dirty="0"/>
          </a:p>
        </p:txBody>
      </p:sp>
      <p:pic>
        <p:nvPicPr>
          <p:cNvPr id="11" name="Google Shape;270;p11">
            <a:extLst>
              <a:ext uri="{FF2B5EF4-FFF2-40B4-BE49-F238E27FC236}">
                <a16:creationId xmlns:a16="http://schemas.microsoft.com/office/drawing/2014/main" id="{CAA75D2A-1A61-7F4D-8E88-EEA1E82C84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5692" y="2681861"/>
            <a:ext cx="16231028" cy="1013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27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sym typeface="Play"/>
              </a:rPr>
              <a:t>Установка </a:t>
            </a:r>
            <a:r>
              <a:rPr lang="en-US" dirty="0">
                <a:latin typeface="GT Eesti Pro Display" pitchFamily="2" charset="0"/>
                <a:sym typeface="Play"/>
              </a:rPr>
              <a:t>Python </a:t>
            </a:r>
            <a:r>
              <a:rPr lang="ru-RU" dirty="0">
                <a:latin typeface="GT Eesti Pro Display" pitchFamily="2" charset="0"/>
                <a:sym typeface="Play"/>
              </a:rPr>
              <a:t>на платформе </a:t>
            </a:r>
            <a:r>
              <a:rPr lang="en-US" dirty="0">
                <a:latin typeface="GT Eesti Pro Display" pitchFamily="2" charset="0"/>
                <a:sym typeface="Play"/>
              </a:rPr>
              <a:t>Mac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909B30-A221-D146-B460-C04A94D5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29" y="2285999"/>
            <a:ext cx="13752354" cy="99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sym typeface="Play"/>
              </a:rPr>
              <a:t>Установка </a:t>
            </a:r>
            <a:r>
              <a:rPr lang="en-US" dirty="0">
                <a:latin typeface="GT Eesti Pro Display" pitchFamily="2" charset="0"/>
                <a:sym typeface="Play"/>
              </a:rPr>
              <a:t>Python </a:t>
            </a:r>
            <a:r>
              <a:rPr lang="ru-RU" dirty="0">
                <a:latin typeface="GT Eesti Pro Display" pitchFamily="2" charset="0"/>
                <a:sym typeface="Play"/>
              </a:rPr>
              <a:t>на платформе </a:t>
            </a:r>
            <a:r>
              <a:rPr lang="en-US" dirty="0">
                <a:latin typeface="GT Eesti Pro Display" pitchFamily="2" charset="0"/>
                <a:sym typeface="Play"/>
              </a:rPr>
              <a:t>Windows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769165" y="4353339"/>
            <a:ext cx="19659600" cy="3733790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800" dirty="0"/>
              <a:t> - </a:t>
            </a:r>
            <a:r>
              <a:rPr lang="ru-RU" sz="5800" dirty="0"/>
              <a:t>Главное в этой установке – поставить галочку в переменной </a:t>
            </a:r>
            <a:r>
              <a:rPr lang="en-US" sz="5800" dirty="0"/>
              <a:t>Path</a:t>
            </a:r>
            <a:r>
              <a:rPr lang="ru-RU" sz="5800" dirty="0"/>
              <a:t>. Это нужно для того, чтобы потом иметь доступ к консоли в </a:t>
            </a:r>
            <a:r>
              <a:rPr lang="en-US" sz="5800" dirty="0"/>
              <a:t>Python.</a:t>
            </a:r>
          </a:p>
          <a:p>
            <a:pPr algn="l">
              <a:lnSpc>
                <a:spcPct val="100000"/>
              </a:lnSpc>
            </a:pPr>
            <a:endParaRPr lang="ru-RU" sz="5800" dirty="0" err="1"/>
          </a:p>
        </p:txBody>
      </p:sp>
    </p:spTree>
    <p:extLst>
      <p:ext uri="{BB962C8B-B14F-4D97-AF65-F5344CB8AC3E}">
        <p14:creationId xmlns:p14="http://schemas.microsoft.com/office/powerpoint/2010/main" val="6205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sz="8000" dirty="0">
                <a:latin typeface="GT Eesti Pro Display" pitchFamily="2" charset="0"/>
                <a:sym typeface="Play"/>
              </a:rPr>
              <a:t>Специфика </a:t>
            </a:r>
            <a:r>
              <a:rPr lang="en-US" sz="8000" dirty="0">
                <a:latin typeface="GT Eesti Pro Display" pitchFamily="2" charset="0"/>
                <a:sym typeface="Play"/>
              </a:rPr>
              <a:t>Python </a:t>
            </a:r>
            <a:r>
              <a:rPr lang="ru-RU" sz="8000" dirty="0">
                <a:latin typeface="GT Eesti Pro Display" pitchFamily="2" charset="0"/>
                <a:sym typeface="Play"/>
              </a:rPr>
              <a:t>на других платформах</a:t>
            </a:r>
            <a:endParaRPr lang="ru-RU" sz="8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18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928191" y="2524539"/>
            <a:ext cx="19659600" cy="4780230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6000" dirty="0"/>
              <a:t>На большинстве дистрибутивов </a:t>
            </a:r>
            <a:r>
              <a:rPr lang="en-US" sz="6000" dirty="0"/>
              <a:t>Linux </a:t>
            </a:r>
            <a:r>
              <a:rPr lang="ru-RU" sz="6000" dirty="0"/>
              <a:t>уже установлен </a:t>
            </a:r>
            <a:r>
              <a:rPr lang="en-US" sz="6000" dirty="0"/>
              <a:t>Python</a:t>
            </a:r>
            <a:r>
              <a:rPr lang="ru-RU" sz="6000" dirty="0"/>
              <a:t>, пока что версии 2. Это версия уже признана устаревшей и не поддерживается, но она нужна для корректной работы ОС.</a:t>
            </a:r>
            <a:endParaRPr lang="en-US" sz="6000" dirty="0"/>
          </a:p>
          <a:p>
            <a:pPr algn="l">
              <a:lnSpc>
                <a:spcPct val="100000"/>
              </a:lnSpc>
            </a:pPr>
            <a:endParaRPr lang="ru-RU" sz="6000" dirty="0" err="1"/>
          </a:p>
        </p:txBody>
      </p:sp>
    </p:spTree>
    <p:extLst>
      <p:ext uri="{BB962C8B-B14F-4D97-AF65-F5344CB8AC3E}">
        <p14:creationId xmlns:p14="http://schemas.microsoft.com/office/powerpoint/2010/main" val="1164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sz="8000" dirty="0">
                <a:latin typeface="GT Eesti Pro Display" pitchFamily="2" charset="0"/>
                <a:sym typeface="Play"/>
              </a:rPr>
              <a:t>Запуск интерактивного режима</a:t>
            </a:r>
            <a:endParaRPr lang="ru-RU" sz="8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19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702076" y="2482726"/>
            <a:ext cx="19659600" cy="8750548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6000" dirty="0"/>
              <a:t>Для того. чтобы можно было вызвать интерактивный режим, вы можете открыть терминал и вызвать </a:t>
            </a:r>
            <a:r>
              <a:rPr lang="en-US" sz="6000" dirty="0"/>
              <a:t>Python </a:t>
            </a:r>
            <a:r>
              <a:rPr lang="ru-RU" sz="6000" dirty="0"/>
              <a:t>интерактивно</a:t>
            </a:r>
            <a:r>
              <a:rPr lang="en-US" sz="6000" dirty="0"/>
              <a:t>:</a:t>
            </a:r>
          </a:p>
          <a:p>
            <a:pPr algn="l">
              <a:lnSpc>
                <a:spcPct val="100000"/>
              </a:lnSpc>
            </a:pPr>
            <a:endParaRPr lang="en-US" sz="6000" dirty="0"/>
          </a:p>
          <a:p>
            <a:pPr algn="l">
              <a:lnSpc>
                <a:spcPct val="100000"/>
              </a:lnSpc>
            </a:pPr>
            <a:endParaRPr lang="en-US" sz="6000" dirty="0"/>
          </a:p>
          <a:p>
            <a:pPr marL="857250" indent="-857250" algn="l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6600" b="1" dirty="0"/>
              <a:t>python3 – </a:t>
            </a:r>
            <a:r>
              <a:rPr lang="ru-RU" sz="6600" dirty="0"/>
              <a:t> если у вас несколько версий </a:t>
            </a:r>
            <a:r>
              <a:rPr lang="en-US" sz="6600" dirty="0"/>
              <a:t>Python</a:t>
            </a:r>
          </a:p>
          <a:p>
            <a:pPr marL="857250" indent="-857250" algn="l">
              <a:lnSpc>
                <a:spcPct val="100000"/>
              </a:lnSpc>
              <a:buFont typeface="Wingdings" pitchFamily="2" charset="2"/>
              <a:buChar char="Ø"/>
            </a:pPr>
            <a:endParaRPr lang="en-US" sz="6600" b="1" dirty="0"/>
          </a:p>
          <a:p>
            <a:pPr marL="857250" indent="-857250" algn="l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6600" b="1" dirty="0"/>
              <a:t>python - </a:t>
            </a:r>
            <a:r>
              <a:rPr lang="en-US" sz="6600" dirty="0"/>
              <a:t> </a:t>
            </a:r>
            <a:r>
              <a:rPr lang="ru-RU" sz="6600" dirty="0"/>
              <a:t>если у вас только одна версия</a:t>
            </a:r>
            <a:endParaRPr lang="en-US" sz="6600" b="1" dirty="0"/>
          </a:p>
          <a:p>
            <a:pPr algn="l">
              <a:lnSpc>
                <a:spcPct val="100000"/>
              </a:lnSpc>
            </a:pPr>
            <a:endParaRPr lang="ru-RU" sz="6000" dirty="0" err="1"/>
          </a:p>
        </p:txBody>
      </p:sp>
    </p:spTree>
    <p:extLst>
      <p:ext uri="{BB962C8B-B14F-4D97-AF65-F5344CB8AC3E}">
        <p14:creationId xmlns:p14="http://schemas.microsoft.com/office/powerpoint/2010/main" val="267186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8ED425-07C1-DD48-A7FD-E8A4AF166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003" y="3986211"/>
            <a:ext cx="19421538" cy="4419601"/>
          </a:xfrm>
        </p:spPr>
        <p:txBody>
          <a:bodyPr/>
          <a:lstStyle/>
          <a:p>
            <a:br>
              <a:rPr lang="ru-RU" dirty="0"/>
            </a:br>
            <a:r>
              <a:rPr lang="en-US" dirty="0"/>
              <a:t>Python 18+</a:t>
            </a:r>
            <a:br>
              <a:rPr lang="ru-RU" dirty="0"/>
            </a:br>
            <a:r>
              <a:rPr lang="ru-RU" sz="8000" dirty="0"/>
              <a:t>Вводное занятие / введение в </a:t>
            </a:r>
            <a:r>
              <a:rPr lang="en-US" sz="8000" dirty="0"/>
              <a:t>Python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20105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sz="8000" dirty="0">
                <a:latin typeface="GT Eesti Pro Display" pitchFamily="2" charset="0"/>
                <a:sym typeface="Play"/>
              </a:rPr>
              <a:t>Пару слов о терминалах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702076" y="2482726"/>
            <a:ext cx="19659600" cy="2933571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6000" dirty="0"/>
              <a:t>Дефолтные терминалы операционных систем – это неплохо, однако есть более удобные и бесплатные программы</a:t>
            </a:r>
            <a:r>
              <a:rPr lang="en-US" sz="6000" dirty="0"/>
              <a:t>-</a:t>
            </a:r>
            <a:r>
              <a:rPr lang="ru-RU" sz="6000" dirty="0"/>
              <a:t>альтернативы</a:t>
            </a:r>
            <a:r>
              <a:rPr lang="en-US" sz="6000" dirty="0"/>
              <a:t>:</a:t>
            </a:r>
            <a:endParaRPr lang="ru-RU" sz="6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042BA6C-0BAF-384F-A838-AA07E576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891" y="5843357"/>
            <a:ext cx="5322334" cy="5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BD646-89DC-F04E-A068-6BFAFB59B7F7}"/>
              </a:ext>
            </a:extLst>
          </p:cNvPr>
          <p:cNvSpPr txBox="1"/>
          <p:nvPr/>
        </p:nvSpPr>
        <p:spPr>
          <a:xfrm>
            <a:off x="13474771" y="11318091"/>
            <a:ext cx="6507359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800" b="1" dirty="0"/>
              <a:t>Windows Terminal</a:t>
            </a:r>
            <a:endParaRPr lang="ru-RU" sz="5800" b="1" dirty="0" err="1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3B5CD86-551C-3547-B344-5AC7A485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691" y="5843357"/>
            <a:ext cx="5079379" cy="507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2CD0A-8EF3-434C-B61D-D5783F6B5F84}"/>
              </a:ext>
            </a:extLst>
          </p:cNvPr>
          <p:cNvSpPr txBox="1"/>
          <p:nvPr/>
        </p:nvSpPr>
        <p:spPr>
          <a:xfrm>
            <a:off x="5832952" y="11318091"/>
            <a:ext cx="1821011" cy="1056134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800" b="1" dirty="0" err="1"/>
              <a:t>Iterm</a:t>
            </a:r>
            <a:endParaRPr lang="ru-RU" sz="5800" b="1" dirty="0" err="1"/>
          </a:p>
        </p:txBody>
      </p:sp>
    </p:spTree>
    <p:extLst>
      <p:ext uri="{BB962C8B-B14F-4D97-AF65-F5344CB8AC3E}">
        <p14:creationId xmlns:p14="http://schemas.microsoft.com/office/powerpoint/2010/main" val="330508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41CD8-C3DE-4742-B86E-258619269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D263DA-126D-984D-8FB9-9ADDA312C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пробуем первые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138268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pPr algn="ctr"/>
            <a:r>
              <a:rPr lang="ru-RU" sz="8000" dirty="0">
                <a:latin typeface="GT Eesti Pro Display" pitchFamily="2" charset="0"/>
                <a:sym typeface="Play"/>
              </a:rPr>
              <a:t>Философия </a:t>
            </a:r>
            <a:r>
              <a:rPr lang="en-US" sz="8000" dirty="0">
                <a:latin typeface="GT Eesti Pro Display" pitchFamily="2" charset="0"/>
                <a:sym typeface="Play"/>
              </a:rPr>
              <a:t>Python</a:t>
            </a:r>
            <a:endParaRPr lang="ru-RU" sz="8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948070" y="3924429"/>
            <a:ext cx="19659600" cy="2933571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latin typeface="JetBrains Mono" panose="020B0509020102050004" pitchFamily="49" charset="0"/>
              </a:rPr>
              <a:t>import this</a:t>
            </a:r>
          </a:p>
          <a:p>
            <a:pPr algn="ctr">
              <a:lnSpc>
                <a:spcPct val="100000"/>
              </a:lnSpc>
            </a:pPr>
            <a:r>
              <a:rPr lang="en-US" sz="6000" b="1" dirty="0">
                <a:latin typeface="JetBrains Mono" panose="020B0509020102050004" pitchFamily="49" charset="0"/>
              </a:rPr>
              <a:t># </a:t>
            </a:r>
            <a:r>
              <a:rPr lang="ru-RU" sz="6000" b="1" dirty="0">
                <a:latin typeface="JetBrains Mono" panose="020B0509020102050004" pitchFamily="49" charset="0"/>
              </a:rPr>
              <a:t>импорт философии языка</a:t>
            </a:r>
            <a:endParaRPr lang="en-US" sz="6000" b="1" dirty="0">
              <a:latin typeface="JetBrains Mono" panose="020B0509020102050004" pitchFamily="49" charset="0"/>
            </a:endParaRPr>
          </a:p>
          <a:p>
            <a:pPr algn="ctr">
              <a:lnSpc>
                <a:spcPct val="100000"/>
              </a:lnSpc>
            </a:pPr>
            <a:endParaRPr lang="ru-RU" sz="6000" dirty="0" err="1"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5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pPr algn="ctr"/>
            <a:r>
              <a:rPr lang="ru-RU" sz="8000" dirty="0">
                <a:latin typeface="GT Eesti Pro Display" pitchFamily="2" charset="0"/>
                <a:sym typeface="Play"/>
              </a:rPr>
              <a:t>Философия </a:t>
            </a:r>
            <a:r>
              <a:rPr lang="en-US" sz="8000" dirty="0">
                <a:latin typeface="GT Eesti Pro Display" pitchFamily="2" charset="0"/>
                <a:sym typeface="Play"/>
              </a:rPr>
              <a:t>Python</a:t>
            </a:r>
            <a:endParaRPr lang="ru-RU" sz="8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23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CE7F-8B8D-F749-8772-2B05F8B433C0}"/>
              </a:ext>
            </a:extLst>
          </p:cNvPr>
          <p:cNvSpPr txBox="1"/>
          <p:nvPr/>
        </p:nvSpPr>
        <p:spPr>
          <a:xfrm>
            <a:off x="1868556" y="2355318"/>
            <a:ext cx="19659600" cy="10812651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r>
              <a:rPr lang="en-US" sz="3200" b="1" dirty="0"/>
              <a:t>The Zen of Python, by Tim Peters</a:t>
            </a:r>
          </a:p>
          <a:p>
            <a:endParaRPr lang="en-US" sz="3200" b="1" dirty="0"/>
          </a:p>
          <a:p>
            <a:r>
              <a:rPr lang="en-US" sz="3200" b="1" dirty="0"/>
              <a:t>Beautiful is better than ugly.</a:t>
            </a:r>
          </a:p>
          <a:p>
            <a:r>
              <a:rPr lang="en-US" sz="3200" b="1" dirty="0"/>
              <a:t>Explicit is better than implicit.</a:t>
            </a:r>
          </a:p>
          <a:p>
            <a:r>
              <a:rPr lang="en-US" sz="3200" b="1" dirty="0"/>
              <a:t>Simple is better than complex.</a:t>
            </a:r>
          </a:p>
          <a:p>
            <a:r>
              <a:rPr lang="en-US" sz="3200" b="1" dirty="0"/>
              <a:t>Complex is better than complicated.</a:t>
            </a:r>
          </a:p>
          <a:p>
            <a:r>
              <a:rPr lang="en-US" sz="3200" b="1" dirty="0"/>
              <a:t>Flat is better than nested.</a:t>
            </a:r>
          </a:p>
          <a:p>
            <a:r>
              <a:rPr lang="en-US" sz="3200" b="1" dirty="0"/>
              <a:t>Sparse is better than dense.</a:t>
            </a:r>
          </a:p>
          <a:p>
            <a:r>
              <a:rPr lang="en-US" sz="3200" b="1" dirty="0"/>
              <a:t>Readability counts.</a:t>
            </a:r>
          </a:p>
          <a:p>
            <a:r>
              <a:rPr lang="en-US" sz="3200" b="1" dirty="0"/>
              <a:t>Special cases aren't special enough to break the rules.</a:t>
            </a:r>
          </a:p>
          <a:p>
            <a:r>
              <a:rPr lang="en-US" sz="3200" b="1" dirty="0"/>
              <a:t>Although practicality beats purity.</a:t>
            </a:r>
          </a:p>
          <a:p>
            <a:r>
              <a:rPr lang="en-US" sz="3200" b="1" dirty="0"/>
              <a:t>Errors should never pass silently.</a:t>
            </a:r>
          </a:p>
          <a:p>
            <a:r>
              <a:rPr lang="en-US" sz="3200" b="1" dirty="0"/>
              <a:t>Unless explicitly silenced.</a:t>
            </a:r>
          </a:p>
          <a:p>
            <a:r>
              <a:rPr lang="en-US" sz="3200" b="1" dirty="0"/>
              <a:t>In the face of ambiguity, refuse the temptation to guess.</a:t>
            </a:r>
          </a:p>
          <a:p>
            <a:r>
              <a:rPr lang="en-US" sz="3200" b="1" dirty="0"/>
              <a:t>There should be one-- and preferably only one --obvious way to do it.</a:t>
            </a:r>
          </a:p>
          <a:p>
            <a:r>
              <a:rPr lang="en-US" sz="3200" b="1" dirty="0"/>
              <a:t>Although that way may not be obvious at first unless you're Dutch.</a:t>
            </a:r>
          </a:p>
          <a:p>
            <a:r>
              <a:rPr lang="en-US" sz="3200" b="1" dirty="0"/>
              <a:t>Now is better than never.</a:t>
            </a:r>
          </a:p>
          <a:p>
            <a:r>
              <a:rPr lang="en-US" sz="3200" b="1" dirty="0"/>
              <a:t>Although never is often better than *right* now.</a:t>
            </a:r>
          </a:p>
          <a:p>
            <a:r>
              <a:rPr lang="en-US" sz="3200" b="1" dirty="0"/>
              <a:t>If the implementation is hard to explain, it's a bad idea.</a:t>
            </a:r>
          </a:p>
          <a:p>
            <a:r>
              <a:rPr lang="en-US" sz="3200" b="1" dirty="0"/>
              <a:t>If the implementation is easy to explain, it may be a good idea.</a:t>
            </a:r>
          </a:p>
          <a:p>
            <a:r>
              <a:rPr lang="en-US" sz="3200" b="1" dirty="0"/>
              <a:t>Namespaces are one honking great idea -- let's do more of those!</a:t>
            </a:r>
            <a:endParaRPr lang="ru-RU" sz="3200" dirty="0" err="1"/>
          </a:p>
        </p:txBody>
      </p:sp>
    </p:spTree>
    <p:extLst>
      <p:ext uri="{BB962C8B-B14F-4D97-AF65-F5344CB8AC3E}">
        <p14:creationId xmlns:p14="http://schemas.microsoft.com/office/powerpoint/2010/main" val="338102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pPr algn="ctr"/>
            <a:r>
              <a:rPr lang="ru-RU" sz="8000" dirty="0">
                <a:latin typeface="GT Eesti Pro Display" pitchFamily="2" charset="0"/>
                <a:sym typeface="Play"/>
              </a:rPr>
              <a:t>Синтаксис языка</a:t>
            </a:r>
            <a:endParaRPr lang="ru-RU" sz="8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24</a:t>
            </a:fld>
            <a:endParaRPr lang="ru-RU" dirty="0"/>
          </a:p>
        </p:txBody>
      </p:sp>
      <p:sp>
        <p:nvSpPr>
          <p:cNvPr id="6" name="Google Shape;306;g73947aa073_0_8">
            <a:extLst>
              <a:ext uri="{FF2B5EF4-FFF2-40B4-BE49-F238E27FC236}">
                <a16:creationId xmlns:a16="http://schemas.microsoft.com/office/drawing/2014/main" id="{16C71E94-A584-D243-9C7A-3219B4A46BA5}"/>
              </a:ext>
            </a:extLst>
          </p:cNvPr>
          <p:cNvSpPr txBox="1"/>
          <p:nvPr/>
        </p:nvSpPr>
        <p:spPr>
          <a:xfrm>
            <a:off x="3470095" y="2681861"/>
            <a:ext cx="13219500" cy="6650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108000" rIns="0" bIns="108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100" b="1" dirty="0" err="1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a</a:t>
            </a:r>
            <a:r>
              <a:rPr lang="ru-RU" sz="9100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 = 14</a:t>
            </a:r>
            <a:endParaRPr sz="9100" dirty="0">
              <a:solidFill>
                <a:schemeClr val="dk1"/>
              </a:solidFill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300" u="sng" dirty="0">
              <a:solidFill>
                <a:srgbClr val="FF0000"/>
              </a:solidFill>
              <a:latin typeface="JetBrains Mono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F896D4-D3EF-CA48-B991-511E504FEBC9}"/>
              </a:ext>
            </a:extLst>
          </p:cNvPr>
          <p:cNvSpPr/>
          <p:nvPr/>
        </p:nvSpPr>
        <p:spPr>
          <a:xfrm>
            <a:off x="3796376" y="5031719"/>
            <a:ext cx="17439861" cy="1950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sz="5400" u="sng" dirty="0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5400" b="1" u="sng" dirty="0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b</a:t>
            </a:r>
            <a:r>
              <a:rPr lang="en" sz="5400" u="sng" dirty="0">
                <a:solidFill>
                  <a:srgbClr val="FF0000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 =14 </a:t>
            </a:r>
          </a:p>
          <a:p>
            <a:pPr lvl="0">
              <a:lnSpc>
                <a:spcPct val="115000"/>
              </a:lnSpc>
            </a:pPr>
            <a:r>
              <a:rPr lang="en-US" sz="5400" u="sng" dirty="0">
                <a:solidFill>
                  <a:srgbClr val="FF0000"/>
                </a:solidFill>
                <a:latin typeface="GT Eesti Pro Display Light" pitchFamily="2" charset="0"/>
                <a:ea typeface="Courier New"/>
                <a:cs typeface="Courier New"/>
                <a:sym typeface="Courier New"/>
              </a:rPr>
              <a:t>#</a:t>
            </a:r>
            <a:r>
              <a:rPr lang="ru-RU" sz="5400" u="sng" dirty="0">
                <a:solidFill>
                  <a:srgbClr val="FF0000"/>
                </a:solidFill>
                <a:latin typeface="GT Eesti Pro Display Light" pitchFamily="2" charset="0"/>
                <a:ea typeface="Courier New"/>
                <a:cs typeface="Courier New"/>
                <a:sym typeface="Courier New"/>
              </a:rPr>
              <a:t>этот код приведёт к ошибке из-за лишнего пробела</a:t>
            </a:r>
            <a:endParaRPr lang="ru-RU" sz="54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Типичная программа на </a:t>
            </a:r>
            <a:r>
              <a:rPr lang="ru-RU" sz="6751" dirty="0" err="1">
                <a:latin typeface="GT Eesti Pro Display Light" pitchFamily="2" charset="0"/>
                <a:ea typeface="Play"/>
                <a:cs typeface="Play"/>
                <a:sym typeface="Play"/>
              </a:rPr>
              <a:t>Python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25</a:t>
            </a:fld>
            <a:endParaRPr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DD158E-B218-F54B-B59B-0BC22EA7BD79}"/>
              </a:ext>
            </a:extLst>
          </p:cNvPr>
          <p:cNvSpPr/>
          <p:nvPr/>
        </p:nvSpPr>
        <p:spPr>
          <a:xfrm>
            <a:off x="2319130" y="2381366"/>
            <a:ext cx="17300713" cy="926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name </a:t>
            </a:r>
            <a:r>
              <a:rPr lang="en" sz="44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in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4400" dirty="0" err="1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directory_files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: </a:t>
            </a:r>
            <a:endParaRPr lang="en" sz="44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4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(name)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size = take(name) </a:t>
            </a:r>
            <a:endParaRPr lang="en" sz="44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4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print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(size)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sz="4400" dirty="0">
              <a:solidFill>
                <a:schemeClr val="dk1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" sz="4400" dirty="0">
                <a:solidFill>
                  <a:srgbClr val="0000FF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if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size &lt; </a:t>
            </a:r>
            <a:r>
              <a:rPr lang="en" sz="4400" dirty="0">
                <a:solidFill>
                  <a:srgbClr val="098658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78000</a:t>
            </a: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:</a:t>
            </a:r>
            <a:endParaRPr lang="en" sz="4400" dirty="0">
              <a:solidFill>
                <a:srgbClr val="008000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4400" dirty="0">
                <a:solidFill>
                  <a:schemeClr val="dk1"/>
                </a:solidFill>
                <a:highlight>
                  <a:srgbClr val="FFFFFF"/>
                </a:highlight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      deletion(name)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en" dirty="0">
              <a:solidFill>
                <a:srgbClr val="0000FF"/>
              </a:solidFill>
              <a:highlight>
                <a:srgbClr val="FFFFFF"/>
              </a:highlight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dirty="0">
              <a:solidFill>
                <a:schemeClr val="dk1"/>
              </a:solidFill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u="sng" dirty="0">
              <a:solidFill>
                <a:srgbClr val="FF0000"/>
              </a:solidFill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0209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Особенности синтаксиса </a:t>
            </a:r>
            <a:r>
              <a:rPr lang="en-US" sz="6751" dirty="0">
                <a:latin typeface="GT Eesti Pro Display Light" pitchFamily="2" charset="0"/>
                <a:ea typeface="Play"/>
                <a:cs typeface="Play"/>
                <a:sym typeface="Play"/>
              </a:rPr>
              <a:t>Python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FFDF1-8A99-3144-BA6D-5FDF489DBD9A}"/>
              </a:ext>
            </a:extLst>
          </p:cNvPr>
          <p:cNvSpPr txBox="1"/>
          <p:nvPr/>
        </p:nvSpPr>
        <p:spPr>
          <a:xfrm>
            <a:off x="2436105" y="3240156"/>
            <a:ext cx="19793624" cy="5980559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5400" dirty="0"/>
              <a:t>В языке </a:t>
            </a:r>
            <a:r>
              <a:rPr lang="en-US" sz="5400" dirty="0"/>
              <a:t>Python </a:t>
            </a:r>
            <a:r>
              <a:rPr lang="ru-RU" sz="5400" dirty="0"/>
              <a:t>используются отступы, для того, чтобы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отделять логические структуры языка. </a:t>
            </a:r>
          </a:p>
          <a:p>
            <a:pPr algn="l">
              <a:lnSpc>
                <a:spcPct val="100000"/>
              </a:lnSpc>
            </a:pPr>
            <a:endParaRPr lang="ru-RU" sz="5400" dirty="0"/>
          </a:p>
          <a:p>
            <a:pPr algn="l">
              <a:lnSpc>
                <a:spcPct val="100000"/>
              </a:lnSpc>
            </a:pPr>
            <a:r>
              <a:rPr lang="ru-RU" sz="5400" dirty="0"/>
              <a:t>Это отличительная черта от других языков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программирования:  там в основном используются фигурные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скобки. Это относится к большинству известных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и коммерчески популярных языках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14279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Переменные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FFDF1-8A99-3144-BA6D-5FDF489DBD9A}"/>
              </a:ext>
            </a:extLst>
          </p:cNvPr>
          <p:cNvSpPr txBox="1"/>
          <p:nvPr/>
        </p:nvSpPr>
        <p:spPr>
          <a:xfrm>
            <a:off x="2058418" y="2580148"/>
            <a:ext cx="21344369" cy="2656572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5400" dirty="0"/>
              <a:t>Переменные – строительные кирпичики программ.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Из себя они представляют именованные области памяти,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которые обычно занимают полезные данные в ваших программах</a:t>
            </a:r>
          </a:p>
        </p:txBody>
      </p:sp>
      <p:pic>
        <p:nvPicPr>
          <p:cNvPr id="6" name="Google Shape;344;p14">
            <a:extLst>
              <a:ext uri="{FF2B5EF4-FFF2-40B4-BE49-F238E27FC236}">
                <a16:creationId xmlns:a16="http://schemas.microsoft.com/office/drawing/2014/main" id="{DF78C7AE-CC9A-EC44-B9CA-092D016AF3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183" y="6301370"/>
            <a:ext cx="12144477" cy="5033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856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Типы переменных в </a:t>
            </a:r>
            <a:r>
              <a:rPr lang="en-US" sz="6751" dirty="0">
                <a:latin typeface="GT Eesti Pro Display Light" pitchFamily="2" charset="0"/>
                <a:ea typeface="Play"/>
                <a:cs typeface="Play"/>
                <a:sym typeface="Play"/>
              </a:rPr>
              <a:t>Python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g73947aa073_0_17"/>
          <p:cNvSpPr txBox="1">
            <a:spLocks noGrp="1"/>
          </p:cNvSpPr>
          <p:nvPr>
            <p:ph type="ftr" idx="11"/>
          </p:nvPr>
        </p:nvSpPr>
        <p:spPr>
          <a:xfrm>
            <a:off x="1520412" y="12631804"/>
            <a:ext cx="17693298" cy="455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86070" rtlCol="0" anchor="b" anchorCtr="0">
            <a:noAutofit/>
          </a:bodyPr>
          <a:lstStyle/>
          <a:p>
            <a:r>
              <a:rPr lang="ru-RU"/>
              <a:t>Python 18+</a:t>
            </a:r>
            <a:endParaRPr/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FFDF1-8A99-3144-BA6D-5FDF489DBD9A}"/>
              </a:ext>
            </a:extLst>
          </p:cNvPr>
          <p:cNvSpPr txBox="1"/>
          <p:nvPr/>
        </p:nvSpPr>
        <p:spPr>
          <a:xfrm>
            <a:off x="2436105" y="3240156"/>
            <a:ext cx="12865189" cy="7488601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5400" dirty="0"/>
              <a:t>None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5400" dirty="0"/>
              <a:t>String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5400" dirty="0"/>
              <a:t>Numeric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ru-RU" sz="5400" dirty="0"/>
              <a:t>Списки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ru-RU" sz="5400" dirty="0"/>
              <a:t>Множества</a:t>
            </a:r>
          </a:p>
          <a:p>
            <a:pPr algn="l">
              <a:lnSpc>
                <a:spcPct val="150000"/>
              </a:lnSpc>
            </a:pPr>
            <a:r>
              <a:rPr lang="ru-RU" sz="5400" b="1" i="1" dirty="0"/>
              <a:t>А также множество других типов</a:t>
            </a:r>
            <a:r>
              <a:rPr lang="en-US" sz="5400" b="1" i="1" dirty="0"/>
              <a:t>...</a:t>
            </a:r>
            <a:endParaRPr lang="ru-RU" sz="5400" b="1" i="1" dirty="0"/>
          </a:p>
        </p:txBody>
      </p:sp>
    </p:spTree>
    <p:extLst>
      <p:ext uri="{BB962C8B-B14F-4D97-AF65-F5344CB8AC3E}">
        <p14:creationId xmlns:p14="http://schemas.microsoft.com/office/powerpoint/2010/main" val="280305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Методы и функции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FFDF1-8A99-3144-BA6D-5FDF489DBD9A}"/>
              </a:ext>
            </a:extLst>
          </p:cNvPr>
          <p:cNvSpPr txBox="1"/>
          <p:nvPr/>
        </p:nvSpPr>
        <p:spPr>
          <a:xfrm>
            <a:off x="2058418" y="2580148"/>
            <a:ext cx="21644836" cy="2656572"/>
          </a:xfrm>
          <a:prstGeom prst="rect">
            <a:avLst/>
          </a:prstGeom>
          <a:noFill/>
        </p:spPr>
        <p:txBody>
          <a:bodyPr wrap="non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5400" dirty="0"/>
              <a:t>Если переменные обычно понимаются как «кусочки информации»,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то, то, чтобы выполнять какие-то операции с ними, нам нужны </a:t>
            </a:r>
          </a:p>
          <a:p>
            <a:pPr algn="l">
              <a:lnSpc>
                <a:spcPct val="100000"/>
              </a:lnSpc>
            </a:pPr>
            <a:r>
              <a:rPr lang="ru-RU" sz="5400" dirty="0"/>
              <a:t>функции. Посмотрим на простые встроенные функции: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7DB893-D503-494E-A609-5086A244F004}"/>
              </a:ext>
            </a:extLst>
          </p:cNvPr>
          <p:cNvSpPr/>
          <p:nvPr/>
        </p:nvSpPr>
        <p:spPr>
          <a:xfrm>
            <a:off x="2398643" y="5930986"/>
            <a:ext cx="1881146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6000" b="1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print()</a:t>
            </a:r>
            <a:r>
              <a:rPr lang="en" sz="6000" b="1" dirty="0">
                <a:solidFill>
                  <a:schemeClr val="dk1"/>
                </a:solidFill>
                <a:latin typeface="JetBrains Mono" panose="020B0509020102050004" pitchFamily="49" charset="0"/>
                <a:sym typeface="Arial"/>
              </a:rPr>
              <a:t> </a:t>
            </a:r>
            <a:r>
              <a:rPr lang="en" sz="6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–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выводит данные в консоль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, удобна для первых примеров и отладки</a:t>
            </a:r>
            <a:endParaRPr lang="ru-RU" sz="6000" dirty="0">
              <a:solidFill>
                <a:schemeClr val="dk1"/>
              </a:solidFill>
              <a:latin typeface="GT Eesti Pro Display Light" pitchFamily="2" charset="0"/>
              <a:sym typeface="Arial"/>
            </a:endParaRPr>
          </a:p>
          <a:p>
            <a:pPr lvl="0"/>
            <a:endParaRPr lang="ru-RU" sz="6000" dirty="0">
              <a:solidFill>
                <a:schemeClr val="dk1"/>
              </a:solidFill>
            </a:endParaRPr>
          </a:p>
          <a:p>
            <a:pPr lvl="0"/>
            <a:r>
              <a:rPr lang="en" sz="6000" b="1" dirty="0">
                <a:solidFill>
                  <a:schemeClr val="dk1"/>
                </a:solidFill>
                <a:latin typeface="JetBrains Mono" panose="020B0509020102050004" pitchFamily="49" charset="0"/>
                <a:ea typeface="Courier New"/>
                <a:cs typeface="Courier New"/>
                <a:sym typeface="Courier New"/>
              </a:rPr>
              <a:t>input()</a:t>
            </a:r>
            <a:r>
              <a:rPr lang="en" sz="6000" b="1" dirty="0">
                <a:solidFill>
                  <a:schemeClr val="dk1"/>
                </a:solidFill>
                <a:latin typeface="JetBrains Mono" panose="020B0509020102050004" pitchFamily="49" charset="0"/>
                <a:sym typeface="Arial"/>
              </a:rPr>
              <a:t>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–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позволяет создавать простейшие программы  ввод/вывод </a:t>
            </a:r>
            <a:endParaRPr lang="ru-RU" sz="60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2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T Eesti Pro Display" pitchFamily="2" charset="0"/>
                <a:ea typeface="Play"/>
                <a:cs typeface="Play"/>
                <a:sym typeface="Play"/>
              </a:rPr>
              <a:t>Создатель языка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3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2E13176-CA5C-574E-A1C4-311255FDB721}"/>
              </a:ext>
            </a:extLst>
          </p:cNvPr>
          <p:cNvSpPr txBox="1">
            <a:spLocks/>
          </p:cNvSpPr>
          <p:nvPr/>
        </p:nvSpPr>
        <p:spPr>
          <a:xfrm>
            <a:off x="1041475" y="9508506"/>
            <a:ext cx="21668400" cy="2196000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 algn="l" defTabSz="18283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0" i="1" dirty="0">
                <a:latin typeface="GT Eesti Pro Display" pitchFamily="2" charset="0"/>
                <a:ea typeface="Play"/>
                <a:cs typeface="Play"/>
                <a:sym typeface="Play"/>
              </a:rPr>
              <a:t>Гвидо Ван </a:t>
            </a:r>
            <a:r>
              <a:rPr lang="ru-RU" sz="6600" b="0" i="1" dirty="0" err="1">
                <a:latin typeface="GT Eesti Pro Display" pitchFamily="2" charset="0"/>
                <a:ea typeface="Play"/>
                <a:cs typeface="Play"/>
                <a:sym typeface="Play"/>
              </a:rPr>
              <a:t>Россум</a:t>
            </a:r>
            <a:endParaRPr lang="ru-RU" sz="6600" b="0" i="1" dirty="0"/>
          </a:p>
        </p:txBody>
      </p:sp>
      <p:pic>
        <p:nvPicPr>
          <p:cNvPr id="1030" name="Picture 6" descr="От Гейтса до дочери Байрона. Герои программирования, которые сформировали  современный мир технологий | Techrocks">
            <a:extLst>
              <a:ext uri="{FF2B5EF4-FFF2-40B4-BE49-F238E27FC236}">
                <a16:creationId xmlns:a16="http://schemas.microsoft.com/office/drawing/2014/main" id="{1064660F-13ED-114E-A37D-3D3278CF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75" y="2646645"/>
            <a:ext cx="101600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4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Работа в терминале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30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7DB893-D503-494E-A609-5086A244F004}"/>
              </a:ext>
            </a:extLst>
          </p:cNvPr>
          <p:cNvSpPr/>
          <p:nvPr/>
        </p:nvSpPr>
        <p:spPr>
          <a:xfrm>
            <a:off x="2339008" y="3485959"/>
            <a:ext cx="20525084" cy="428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touch </a:t>
            </a:r>
            <a:r>
              <a:rPr lang="en" sz="6000" dirty="0" err="1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test.py</a:t>
            </a: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</a:rPr>
              <a:t>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 -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создание файла на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Linux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или 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Mac</a:t>
            </a:r>
            <a:endParaRPr lang="ru-RU" sz="6000" dirty="0">
              <a:solidFill>
                <a:schemeClr val="dk1"/>
              </a:solidFill>
              <a:latin typeface="GT Eesti Pro Display Light" pitchFamily="2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6000" dirty="0">
              <a:solidFill>
                <a:schemeClr val="dk1"/>
              </a:solidFill>
              <a:latin typeface="GT Eesti Pro Display Light" pitchFamily="2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copy NUL </a:t>
            </a:r>
            <a:r>
              <a:rPr lang="en" sz="6000" dirty="0" err="1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test.py</a:t>
            </a: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</a:rPr>
              <a:t> </a:t>
            </a:r>
            <a:r>
              <a:rPr lang="en" sz="6000" dirty="0">
                <a:solidFill>
                  <a:schemeClr val="dk1"/>
                </a:solidFill>
              </a:rPr>
              <a:t>-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Windows,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создание "пустого" файла</a:t>
            </a:r>
            <a:endParaRPr lang="ru-RU" sz="60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Методы работы со строками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31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7DB893-D503-494E-A609-5086A244F004}"/>
              </a:ext>
            </a:extLst>
          </p:cNvPr>
          <p:cNvSpPr/>
          <p:nvPr/>
        </p:nvSpPr>
        <p:spPr>
          <a:xfrm>
            <a:off x="2339008" y="2588626"/>
            <a:ext cx="20525084" cy="982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6000" b="1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 - </a:t>
            </a:r>
            <a:r>
              <a:rPr lang="en-US" sz="6000" b="1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title() </a:t>
            </a:r>
            <a:r>
              <a:rPr lang="en-US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–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  <a:ea typeface="Courier New"/>
                <a:cs typeface="Courier New"/>
                <a:sym typeface="Courier New"/>
              </a:rPr>
              <a:t>превращает в строке первый символ в заглавную букву</a:t>
            </a:r>
          </a:p>
          <a:p>
            <a:pPr marL="857250" lvl="0" indent="-8572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endParaRPr lang="ru-RU" sz="6000" dirty="0">
              <a:solidFill>
                <a:schemeClr val="dk1"/>
              </a:solidFill>
              <a:latin typeface="JetBrains Mono Medium" panose="020B0509020102050004" pitchFamily="49" charset="0"/>
              <a:ea typeface="Courier New"/>
              <a:cs typeface="Courier New"/>
              <a:sym typeface="Courier New"/>
            </a:endParaRPr>
          </a:p>
          <a:p>
            <a:pPr marL="571500" lvl="0" indent="-571500">
              <a:buClr>
                <a:schemeClr val="dk1"/>
              </a:buClr>
              <a:buSzPts val="5400"/>
              <a:buFont typeface="Arial"/>
              <a:buChar char="-"/>
            </a:pP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strip() </a:t>
            </a: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sym typeface="Arial"/>
              </a:rPr>
              <a:t>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-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удаляет все пробелы с обеих сторон строки. Полезна при работе с пользовательским вводом</a:t>
            </a:r>
          </a:p>
          <a:p>
            <a:pPr marL="571500" lvl="0" indent="-571500">
              <a:buClr>
                <a:schemeClr val="dk1"/>
              </a:buClr>
              <a:buSzPts val="5400"/>
              <a:buFont typeface="Arial"/>
              <a:buChar char="-"/>
            </a:pPr>
            <a:endParaRPr lang="ru-RU" sz="6000" dirty="0">
              <a:latin typeface="GT Eesti Pro Display Light" pitchFamily="2" charset="0"/>
            </a:endParaRPr>
          </a:p>
          <a:p>
            <a:pPr marL="571500" lvl="0" indent="-571500">
              <a:buClr>
                <a:schemeClr val="dk1"/>
              </a:buClr>
              <a:buSzPts val="5400"/>
              <a:buFont typeface="Arial"/>
              <a:buChar char="-"/>
            </a:pP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upper()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-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перевод всей строки в строчную </a:t>
            </a:r>
          </a:p>
          <a:p>
            <a:pPr marL="571500" lvl="0" indent="-571500">
              <a:buClr>
                <a:schemeClr val="dk1"/>
              </a:buClr>
              <a:buSzPts val="5400"/>
              <a:buFont typeface="Arial"/>
              <a:buChar char="-"/>
            </a:pPr>
            <a:endParaRPr lang="ru-RU" sz="6000" dirty="0">
              <a:solidFill>
                <a:schemeClr val="dk1"/>
              </a:solidFill>
              <a:latin typeface="GT Eesti Pro Display Light" pitchFamily="2" charset="0"/>
            </a:endParaRPr>
          </a:p>
          <a:p>
            <a:pPr marL="571500" lvl="0" indent="-571500">
              <a:buClr>
                <a:schemeClr val="dk1"/>
              </a:buClr>
              <a:buSzPts val="5400"/>
              <a:buFont typeface="Arial"/>
              <a:buChar char="-"/>
            </a:pPr>
            <a:r>
              <a:rPr lang="en" sz="6000" dirty="0">
                <a:solidFill>
                  <a:schemeClr val="dk1"/>
                </a:solidFill>
                <a:latin typeface="JetBrains Mono Medium" panose="020B0509020102050004" pitchFamily="49" charset="0"/>
                <a:ea typeface="Courier New"/>
                <a:cs typeface="Courier New"/>
                <a:sym typeface="Courier New"/>
              </a:rPr>
              <a:t>lower() </a:t>
            </a:r>
            <a:r>
              <a:rPr lang="en" sz="6000" dirty="0">
                <a:solidFill>
                  <a:schemeClr val="dk1"/>
                </a:solidFill>
                <a:latin typeface="GT Eesti Pro Display Light" pitchFamily="2" charset="0"/>
              </a:rPr>
              <a:t>- 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</a:rPr>
              <a:t>перевод всей строки к нижнему регистру</a:t>
            </a:r>
            <a:r>
              <a:rPr lang="ru-RU" sz="6000" dirty="0">
                <a:solidFill>
                  <a:schemeClr val="dk1"/>
                </a:solidFill>
                <a:latin typeface="GT Eesti Pro Display Light" pitchFamily="2" charset="0"/>
                <a:sym typeface="Arial"/>
              </a:rPr>
              <a:t> </a:t>
            </a:r>
            <a:endParaRPr lang="ru-RU" sz="6000" dirty="0">
              <a:latin typeface="GT Eesti Pro Display Light" pitchFamily="2" charset="0"/>
            </a:endParaRPr>
          </a:p>
          <a:p>
            <a:pPr marL="857250" lvl="0" indent="-857250">
              <a:lnSpc>
                <a:spcPct val="115000"/>
              </a:lnSpc>
              <a:buClr>
                <a:schemeClr val="dk1"/>
              </a:buClr>
              <a:buSzPts val="1100"/>
              <a:buFontTx/>
              <a:buChar char="-"/>
            </a:pPr>
            <a:endParaRPr lang="ru-RU" sz="6000" dirty="0">
              <a:latin typeface="GT Eesti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8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947aa073_0_17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800"/>
            </a:pPr>
            <a:r>
              <a:rPr lang="ru-RU" sz="6751" dirty="0">
                <a:latin typeface="GT Eesti Pro Display Light" pitchFamily="2" charset="0"/>
                <a:ea typeface="Play"/>
                <a:cs typeface="Play"/>
                <a:sym typeface="Play"/>
              </a:rPr>
              <a:t>Список рекомендованной литературы</a:t>
            </a:r>
            <a:endParaRPr sz="6751" dirty="0"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g73947aa073_0_17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32</a:t>
            </a:fld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676B71-66ED-104D-9B28-ED3BC7AE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56" y="3267070"/>
            <a:ext cx="4580316" cy="655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ython. Справочник. Полное описание языка | Холден Стив, Рейвенскрофт Анна  #1">
            <a:extLst>
              <a:ext uri="{FF2B5EF4-FFF2-40B4-BE49-F238E27FC236}">
                <a16:creationId xmlns:a16="http://schemas.microsoft.com/office/drawing/2014/main" id="{6FA8C210-21A3-3D4F-A1D5-72F4DEAF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850" y="3267070"/>
            <a:ext cx="4586954" cy="655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Изучаем программирование на Python | Бэрри Пол #1">
            <a:extLst>
              <a:ext uri="{FF2B5EF4-FFF2-40B4-BE49-F238E27FC236}">
                <a16:creationId xmlns:a16="http://schemas.microsoft.com/office/drawing/2014/main" id="{6A407E00-1D42-CA46-BB7E-50F25F955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426" y="3022332"/>
            <a:ext cx="5641791" cy="67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33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 err="1">
                <a:latin typeface="GT Eesti Pro Display" pitchFamily="2" charset="0"/>
                <a:ea typeface="Play"/>
                <a:cs typeface="Play"/>
                <a:sym typeface="Play"/>
              </a:rPr>
              <a:t>Python</a:t>
            </a:r>
            <a:r>
              <a:rPr lang="ru-RU" dirty="0">
                <a:latin typeface="GT Eesti Pro Display" pitchFamily="2" charset="0"/>
                <a:ea typeface="Play"/>
                <a:cs typeface="Play"/>
                <a:sym typeface="Play"/>
              </a:rPr>
              <a:t>  -  история происхождения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24571" y="2906295"/>
            <a:ext cx="18930545" cy="8856000"/>
          </a:xfrm>
        </p:spPr>
        <p:txBody>
          <a:bodyPr/>
          <a:lstStyle/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Разработка языка </a:t>
            </a:r>
            <a:r>
              <a:rPr lang="en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Python </a:t>
            </a: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была начата в конце 1980-х годов, язык вышел 1991 году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45720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 Некоторые идеи были позаимствованы из </a:t>
            </a:r>
            <a:r>
              <a:rPr lang="en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ABC, </a:t>
            </a: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детского языка программирования</a:t>
            </a:r>
          </a:p>
          <a:p>
            <a:pPr marL="45720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45720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Де-факто язык программирования, которым владеет большинство сотрудников крупных </a:t>
            </a:r>
            <a:r>
              <a:rPr lang="en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IT - </a:t>
            </a: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компаний, которые программируют на нем к примеру, прототипы проектов, машинное обучение и т.д.</a:t>
            </a:r>
            <a:endParaRPr lang="ru-RU" sz="2400" i="1" dirty="0">
              <a:latin typeface="GT Eesti Pro Display Light" pitchFamily="2" charset="0"/>
            </a:endParaRPr>
          </a:p>
          <a:p>
            <a:pPr marL="45720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96579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947aa073_0_52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Где используется </a:t>
            </a:r>
            <a:r>
              <a:rPr lang="ru-RU" sz="6751" dirty="0" err="1">
                <a:latin typeface="GT Eesti Pro Display" pitchFamily="2" charset="0"/>
                <a:ea typeface="Play"/>
                <a:cs typeface="Play"/>
                <a:sym typeface="Play"/>
              </a:rPr>
              <a:t>Python</a:t>
            </a:r>
            <a:r>
              <a:rPr lang="ru-RU" sz="6751" dirty="0">
                <a:latin typeface="GT Eesti Pro Display" pitchFamily="2" charset="0"/>
                <a:ea typeface="Play"/>
                <a:cs typeface="Play"/>
                <a:sym typeface="Play"/>
              </a:rPr>
              <a:t>?</a:t>
            </a:r>
            <a:endParaRPr sz="6751" dirty="0">
              <a:latin typeface="GT Eesti Pro Display" pitchFamily="2" charset="0"/>
            </a:endParaRPr>
          </a:p>
        </p:txBody>
      </p:sp>
      <p:sp>
        <p:nvSpPr>
          <p:cNvPr id="203" name="Google Shape;203;g73947aa073_0_52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5</a:t>
            </a:fld>
            <a:endParaRPr/>
          </a:p>
        </p:txBody>
      </p:sp>
      <p:sp>
        <p:nvSpPr>
          <p:cNvPr id="204" name="Google Shape;204;g73947aa073_0_52"/>
          <p:cNvSpPr/>
          <p:nvPr/>
        </p:nvSpPr>
        <p:spPr>
          <a:xfrm>
            <a:off x="2613467" y="2381457"/>
            <a:ext cx="18973379" cy="947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578" tIns="64271" rIns="128578" bIns="64271" anchor="t" anchorCtr="0">
            <a:noAutofit/>
          </a:bodyPr>
          <a:lstStyle/>
          <a:p>
            <a:pPr marL="643006"/>
            <a:endParaRPr sz="5063"/>
          </a:p>
        </p:txBody>
      </p:sp>
      <p:pic>
        <p:nvPicPr>
          <p:cNvPr id="205" name="Google Shape;205;g73947aa07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138" y="2844906"/>
            <a:ext cx="4322488" cy="43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73947aa07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0246" y="2794853"/>
            <a:ext cx="4803408" cy="480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3947aa073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86" y="8470786"/>
            <a:ext cx="4493819" cy="36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99D190-1AB1-3943-8BDC-26ACB5B92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502" y="8519443"/>
            <a:ext cx="3565970" cy="35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4146A3-E1FC-B14D-A94F-B5157AB55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502" y="2604478"/>
            <a:ext cx="4803408" cy="4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1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947aa073_0_52"/>
          <p:cNvSpPr txBox="1">
            <a:spLocks noGrp="1"/>
          </p:cNvSpPr>
          <p:nvPr>
            <p:ph type="title"/>
          </p:nvPr>
        </p:nvSpPr>
        <p:spPr>
          <a:xfrm>
            <a:off x="1520412" y="810588"/>
            <a:ext cx="21343680" cy="1570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51888" rIns="0" bIns="0" rtlCol="0" anchor="t" anchorCtr="0">
            <a:noAutofit/>
          </a:bodyPr>
          <a:lstStyle/>
          <a:p>
            <a:pPr algn="ctr">
              <a:buSzPts val="4200"/>
            </a:pPr>
            <a:r>
              <a:rPr lang="en-US" sz="6751" dirty="0">
                <a:latin typeface="GT Eesti Pro Display" pitchFamily="2" charset="0"/>
                <a:sym typeface="Play"/>
              </a:rPr>
              <a:t> </a:t>
            </a:r>
            <a:r>
              <a:rPr lang="ru-RU" sz="6751" dirty="0">
                <a:latin typeface="GT Eesti Pro Display" pitchFamily="2" charset="0"/>
                <a:sym typeface="Play"/>
              </a:rPr>
              <a:t>Основные редактора кода</a:t>
            </a:r>
            <a:endParaRPr sz="6751" dirty="0">
              <a:latin typeface="GT Eesti Pro Display" pitchFamily="2" charset="0"/>
            </a:endParaRPr>
          </a:p>
        </p:txBody>
      </p:sp>
      <p:sp>
        <p:nvSpPr>
          <p:cNvPr id="203" name="Google Shape;203;g73947aa073_0_52"/>
          <p:cNvSpPr txBox="1">
            <a:spLocks noGrp="1"/>
          </p:cNvSpPr>
          <p:nvPr>
            <p:ph type="sldNum" idx="12"/>
          </p:nvPr>
        </p:nvSpPr>
        <p:spPr>
          <a:xfrm>
            <a:off x="21586735" y="12617037"/>
            <a:ext cx="1285988" cy="470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629" tIns="0" rIns="50629" bIns="75944" rtlCol="0" anchor="b" anchorCtr="0">
            <a:noAutofit/>
          </a:bodyPr>
          <a:lstStyle/>
          <a:p>
            <a:fld id="{00000000-1234-1234-1234-123412341234}" type="slidenum">
              <a:rPr lang="ru-RU"/>
              <a:pPr/>
              <a:t>6</a:t>
            </a:fld>
            <a:endParaRPr/>
          </a:p>
        </p:txBody>
      </p:sp>
      <p:sp>
        <p:nvSpPr>
          <p:cNvPr id="204" name="Google Shape;204;g73947aa073_0_52"/>
          <p:cNvSpPr/>
          <p:nvPr/>
        </p:nvSpPr>
        <p:spPr>
          <a:xfrm>
            <a:off x="2613467" y="2381457"/>
            <a:ext cx="18973379" cy="947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578" tIns="64271" rIns="128578" bIns="64271" anchor="t" anchorCtr="0">
            <a:noAutofit/>
          </a:bodyPr>
          <a:lstStyle/>
          <a:p>
            <a:pPr marL="643006"/>
            <a:endParaRPr sz="5063"/>
          </a:p>
        </p:txBody>
      </p:sp>
      <p:pic>
        <p:nvPicPr>
          <p:cNvPr id="11" name="Google Shape;224;p5">
            <a:extLst>
              <a:ext uri="{FF2B5EF4-FFF2-40B4-BE49-F238E27FC236}">
                <a16:creationId xmlns:a16="http://schemas.microsoft.com/office/drawing/2014/main" id="{86CF4230-B400-7441-BAB3-778571A0F4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418" y="2984782"/>
            <a:ext cx="4042959" cy="40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5;p5">
            <a:extLst>
              <a:ext uri="{FF2B5EF4-FFF2-40B4-BE49-F238E27FC236}">
                <a16:creationId xmlns:a16="http://schemas.microsoft.com/office/drawing/2014/main" id="{31539098-81AB-434D-BC5F-6FA946D246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9727" y="2984782"/>
            <a:ext cx="4042958" cy="404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6;p5">
            <a:extLst>
              <a:ext uri="{FF2B5EF4-FFF2-40B4-BE49-F238E27FC236}">
                <a16:creationId xmlns:a16="http://schemas.microsoft.com/office/drawing/2014/main" id="{F466EB80-0AF1-E343-97E9-4DBB2ACA46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271" y="3191491"/>
            <a:ext cx="3837625" cy="383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7;p5">
            <a:extLst>
              <a:ext uri="{FF2B5EF4-FFF2-40B4-BE49-F238E27FC236}">
                <a16:creationId xmlns:a16="http://schemas.microsoft.com/office/drawing/2014/main" id="{6AB89476-D3D6-3440-9AE2-DA36BF4139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897" y="7636105"/>
            <a:ext cx="4770830" cy="48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28;p5">
            <a:extLst>
              <a:ext uri="{FF2B5EF4-FFF2-40B4-BE49-F238E27FC236}">
                <a16:creationId xmlns:a16="http://schemas.microsoft.com/office/drawing/2014/main" id="{EDD2A3D9-E94C-ED46-8B7F-95238FFE22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36903" y="8558235"/>
            <a:ext cx="3047123" cy="304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23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B452-E5B7-884D-B76D-E0153989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06" y="485861"/>
            <a:ext cx="21668400" cy="2196000"/>
          </a:xfrm>
        </p:spPr>
        <p:txBody>
          <a:bodyPr/>
          <a:lstStyle/>
          <a:p>
            <a:r>
              <a:rPr lang="ru-RU" dirty="0">
                <a:latin typeface="GT Eesti Pro Display" pitchFamily="2" charset="0"/>
                <a:ea typeface="Play"/>
                <a:cs typeface="Play"/>
                <a:sym typeface="Play"/>
              </a:rPr>
              <a:t>Домашняя работа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E087E6-7AB8-F940-85D3-DB7E77D8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26DF-754D-9F43-9AED-8751096E4570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923B25-59ED-B949-806D-E19EAA0B9B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24571" y="2906295"/>
            <a:ext cx="18930545" cy="8856000"/>
          </a:xfrm>
        </p:spPr>
        <p:txBody>
          <a:bodyPr/>
          <a:lstStyle/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На каждом занятии у нас будет домашняя работа</a:t>
            </a:r>
          </a:p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457200" lvl="0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Char char="-"/>
            </a:pP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  <a:p>
            <a:pPr marL="685800" lvl="0" indent="-685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Tx/>
              <a:buChar char="-"/>
            </a:pPr>
            <a:r>
              <a:rPr lang="ru-RU" sz="5400" i="1" dirty="0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Домашнюю работу можно будет сдать либо в виде файла в личном кабинете, либо в виде ссылки на </a:t>
            </a:r>
            <a:r>
              <a:rPr lang="en-US" sz="5400" i="1" dirty="0" err="1">
                <a:solidFill>
                  <a:schemeClr val="dk1"/>
                </a:solidFill>
                <a:latin typeface="GT Eesti Pro Display Light" pitchFamily="2" charset="0"/>
                <a:ea typeface="Play"/>
                <a:cs typeface="Play"/>
                <a:sym typeface="Play"/>
              </a:rPr>
              <a:t>Github</a:t>
            </a:r>
            <a:endParaRPr lang="ru-RU" sz="5400" i="1" dirty="0">
              <a:solidFill>
                <a:schemeClr val="dk1"/>
              </a:solidFill>
              <a:latin typeface="GT Eesti Pro Display Light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4098" name="Picture 2" descr="GitHub Octodex">
            <a:extLst>
              <a:ext uri="{FF2B5EF4-FFF2-40B4-BE49-F238E27FC236}">
                <a16:creationId xmlns:a16="http://schemas.microsoft.com/office/drawing/2014/main" id="{4D010BA4-71F7-BB4A-91FC-988727A4D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95" y="8169965"/>
            <a:ext cx="4258365" cy="42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057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B59F7-27B2-B14D-B11A-3B85CF9A72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языков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9D928-5AC5-1240-B3F3-2B025B210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184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B5FEB-5718-E94F-BA72-89A8E0377E78}"/>
              </a:ext>
            </a:extLst>
          </p:cNvPr>
          <p:cNvSpPr txBox="1"/>
          <p:nvPr/>
        </p:nvSpPr>
        <p:spPr>
          <a:xfrm>
            <a:off x="2371344" y="1076738"/>
            <a:ext cx="18804835" cy="4072344"/>
          </a:xfrm>
          <a:prstGeom prst="rect">
            <a:avLst/>
          </a:prstGeom>
          <a:noFill/>
        </p:spPr>
        <p:txBody>
          <a:bodyPr wrap="square" lIns="0" tIns="16200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8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Компилируемый</a:t>
            </a:r>
            <a:r>
              <a:rPr lang="ru-RU" sz="5800" dirty="0"/>
              <a:t> язык программирования – язык программирования, в котором исходный код преобразуется в машинный код, который потом исполняется операционной системой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41FC42-C6FA-E34C-9E7C-5B2104D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903" y="5705061"/>
            <a:ext cx="15059958" cy="63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5519"/>
      </p:ext>
    </p:extLst>
  </p:cSld>
  <p:clrMapOvr>
    <a:masterClrMapping/>
  </p:clrMapOvr>
</p:sld>
</file>

<file path=ppt/theme/theme1.xml><?xml version="1.0" encoding="utf-8"?>
<a:theme xmlns:a="http://schemas.openxmlformats.org/drawingml/2006/main" name="Ozon-1">
  <a:themeElements>
    <a:clrScheme name="Ozon New Skills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FDC00"/>
      </a:accent2>
      <a:accent3>
        <a:srgbClr val="F91155"/>
      </a:accent3>
      <a:accent4>
        <a:srgbClr val="FFA83B"/>
      </a:accent4>
      <a:accent5>
        <a:srgbClr val="0000B7"/>
      </a:accent5>
      <a:accent6>
        <a:srgbClr val="001A34"/>
      </a:accent6>
      <a:hlink>
        <a:srgbClr val="000000"/>
      </a:hlink>
      <a:folHlink>
        <a:srgbClr val="000000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4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62000" rIns="0" bIns="0" rtlCol="0" anchor="t">
        <a:spAutoFit/>
      </a:bodyPr>
      <a:lstStyle>
        <a:defPPr algn="l">
          <a:lnSpc>
            <a:spcPct val="100000"/>
          </a:lnSpc>
          <a:defRPr sz="5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zon-1" id="{9BA4FC8C-4356-7247-9C9F-2C46D5AF29F9}" vid="{C55456AA-5821-C945-B3EE-E5EB9215A9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Ozon-1</Template>
  <TotalTime>18347</TotalTime>
  <Words>870</Words>
  <Application>Microsoft Macintosh PowerPoint</Application>
  <PresentationFormat>Произвольный</PresentationFormat>
  <Paragraphs>160</Paragraphs>
  <Slides>32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3" baseType="lpstr">
      <vt:lpstr>.Lucida Grande UI Regular</vt:lpstr>
      <vt:lpstr>Системный шрифт</vt:lpstr>
      <vt:lpstr>Arial</vt:lpstr>
      <vt:lpstr>Calibri</vt:lpstr>
      <vt:lpstr>GT Eesti Pro Display</vt:lpstr>
      <vt:lpstr>GT Eesti Pro Display Light</vt:lpstr>
      <vt:lpstr>JetBrains Mono</vt:lpstr>
      <vt:lpstr>JetBrains Mono Medium</vt:lpstr>
      <vt:lpstr>Play</vt:lpstr>
      <vt:lpstr>Wingdings</vt:lpstr>
      <vt:lpstr>Ozon-1</vt:lpstr>
      <vt:lpstr>Презентация PowerPoint</vt:lpstr>
      <vt:lpstr> Python 18+ Вводное занятие / введение в Python</vt:lpstr>
      <vt:lpstr>Создатель языка</vt:lpstr>
      <vt:lpstr>Python  -  история происхождения</vt:lpstr>
      <vt:lpstr>Где используется Python?</vt:lpstr>
      <vt:lpstr> Основные редактора кода</vt:lpstr>
      <vt:lpstr>Домашняя работа</vt:lpstr>
      <vt:lpstr>Устройство языков программирования</vt:lpstr>
      <vt:lpstr>Презентация PowerPoint</vt:lpstr>
      <vt:lpstr>Презентация PowerPoint</vt:lpstr>
      <vt:lpstr>Как именно работает Python</vt:lpstr>
      <vt:lpstr>Интерпретаторы Python</vt:lpstr>
      <vt:lpstr>Интерпретаторы Python</vt:lpstr>
      <vt:lpstr>Установка Python</vt:lpstr>
      <vt:lpstr>Установка Python на платформе Windows</vt:lpstr>
      <vt:lpstr>Установка Python на платформе Mac</vt:lpstr>
      <vt:lpstr>Установка Python на платформе Windows</vt:lpstr>
      <vt:lpstr>Специфика Python на других платформах</vt:lpstr>
      <vt:lpstr>Запуск интерактивного режима</vt:lpstr>
      <vt:lpstr>Пару слов о терминалах</vt:lpstr>
      <vt:lpstr>Работа с Python</vt:lpstr>
      <vt:lpstr>Философия Python</vt:lpstr>
      <vt:lpstr>Философия Python</vt:lpstr>
      <vt:lpstr>Синтаксис языка</vt:lpstr>
      <vt:lpstr>Типичная программа на Python</vt:lpstr>
      <vt:lpstr>Особенности синтаксиса Python</vt:lpstr>
      <vt:lpstr>Переменные</vt:lpstr>
      <vt:lpstr>Типы переменных в Python</vt:lpstr>
      <vt:lpstr>Методы и функции</vt:lpstr>
      <vt:lpstr>Работа в терминале</vt:lpstr>
      <vt:lpstr>Методы работы со строками</vt:lpstr>
      <vt:lpstr>Список рекомендованной литературы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PAUL YAKUPOFF</cp:lastModifiedBy>
  <cp:revision>458</cp:revision>
  <dcterms:created xsi:type="dcterms:W3CDTF">2020-01-20T10:09:26Z</dcterms:created>
  <dcterms:modified xsi:type="dcterms:W3CDTF">2021-01-31T18:57:17Z</dcterms:modified>
</cp:coreProperties>
</file>